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3" r:id="rId2"/>
  </p:sldMasterIdLst>
  <p:notesMasterIdLst>
    <p:notesMasterId r:id="rId42"/>
  </p:notesMasterIdLst>
  <p:sldIdLst>
    <p:sldId id="549" r:id="rId3"/>
    <p:sldId id="785" r:id="rId4"/>
    <p:sldId id="795" r:id="rId5"/>
    <p:sldId id="796" r:id="rId6"/>
    <p:sldId id="713" r:id="rId7"/>
    <p:sldId id="727" r:id="rId8"/>
    <p:sldId id="746" r:id="rId9"/>
    <p:sldId id="776" r:id="rId10"/>
    <p:sldId id="798" r:id="rId11"/>
    <p:sldId id="714" r:id="rId12"/>
    <p:sldId id="329" r:id="rId13"/>
    <p:sldId id="330" r:id="rId14"/>
    <p:sldId id="716" r:id="rId15"/>
    <p:sldId id="782" r:id="rId16"/>
    <p:sldId id="717" r:id="rId17"/>
    <p:sldId id="676" r:id="rId18"/>
    <p:sldId id="718" r:id="rId19"/>
    <p:sldId id="788" r:id="rId20"/>
    <p:sldId id="775" r:id="rId21"/>
    <p:sldId id="753" r:id="rId22"/>
    <p:sldId id="754" r:id="rId23"/>
    <p:sldId id="794" r:id="rId24"/>
    <p:sldId id="720" r:id="rId25"/>
    <p:sldId id="755" r:id="rId26"/>
    <p:sldId id="756" r:id="rId27"/>
    <p:sldId id="355" r:id="rId28"/>
    <p:sldId id="721" r:id="rId29"/>
    <p:sldId id="576" r:id="rId30"/>
    <p:sldId id="722" r:id="rId31"/>
    <p:sldId id="680" r:id="rId32"/>
    <p:sldId id="790" r:id="rId33"/>
    <p:sldId id="799" r:id="rId34"/>
    <p:sldId id="800" r:id="rId35"/>
    <p:sldId id="801" r:id="rId36"/>
    <p:sldId id="723" r:id="rId37"/>
    <p:sldId id="698" r:id="rId38"/>
    <p:sldId id="802" r:id="rId39"/>
    <p:sldId id="803" r:id="rId40"/>
    <p:sldId id="684" r:id="rId41"/>
  </p:sldIdLst>
  <p:sldSz cx="9144000" cy="6858000" type="screen4x3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85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24" autoAdjust="0"/>
    <p:restoredTop sz="94918"/>
  </p:normalViewPr>
  <p:slideViewPr>
    <p:cSldViewPr>
      <p:cViewPr varScale="1">
        <p:scale>
          <a:sx n="88" d="100"/>
          <a:sy n="88" d="100"/>
        </p:scale>
        <p:origin x="854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BBC9A19E-16C5-455E-8A5E-6C7C391F0E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554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10313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FE0F976-8894-0043-B09C-D655D87DBAE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0490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453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265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3424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30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71294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23649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33557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438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97535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id="{D228E71D-20CF-B3F2-FEF1-AC7BF2912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6F6D5-855B-413A-8CB5-F01B2B35B26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4B1D9919-5309-0BC9-A433-3DBCF95424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id="{460F9466-C5DD-44A2-B767-AAE6C38F3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879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987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id="{D228E71D-20CF-B3F2-FEF1-AC7BF2912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6F6D5-855B-413A-8CB5-F01B2B35B26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4B1D9919-5309-0BC9-A433-3DBCF95424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id="{460F9466-C5DD-44A2-B767-AAE6C38F3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5531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id="{D228E71D-20CF-B3F2-FEF1-AC7BF2912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6F6D5-855B-413A-8CB5-F01B2B35B26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4B1D9919-5309-0BC9-A433-3DBCF95424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id="{460F9466-C5DD-44A2-B767-AAE6C38F3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3270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696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6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6682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5897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7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2087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9DE95C-AF6F-47C4-B1DB-F3FBA0298621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11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584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803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978D57-66A1-483C-B9BA-F87C967BAFD0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12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930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B1540-27F8-407C-BC4D-65FA89FA11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EA630-A397-47B8-A6B0-A36C06E3E9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197F5-CFBC-44FF-8A78-4B8C1773BF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FD958E63-224D-4647-B5E2-735832295E6E}" type="datetime2">
              <a:rPr lang="en-US" altLang="en-US"/>
              <a:pPr>
                <a:defRPr/>
              </a:pPr>
              <a:t>Saturday, February 8, 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E474B5B0-08BB-43A8-A3B6-6F715FCAD7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5E02A2C1-8B7B-411B-85AD-3CB969597230}" type="datetime2">
              <a:rPr lang="en-US" altLang="en-US"/>
              <a:pPr>
                <a:defRPr/>
              </a:pPr>
              <a:t>Saturday, February 8,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ED742B7-1364-40AD-A85C-BBBE772E08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1F2A882-90D2-464D-A7C7-D85A5814E4C5}" type="datetime2">
              <a:rPr lang="en-US" altLang="en-US"/>
              <a:pPr>
                <a:defRPr/>
              </a:pPr>
              <a:t>Saturday, February 8, 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C51047-C2D4-4C01-B1B4-C91F706BC6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444CFC5-CF5A-4B51-B679-35525E1330AC}" type="datetime2">
              <a:rPr lang="en-US" altLang="en-US"/>
              <a:pPr>
                <a:defRPr/>
              </a:pPr>
              <a:t>Saturday, February 8, 2025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D9FB85A-0B7D-4EA8-BDE3-F1962E0352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00F9724C-B7EC-4FA6-800D-4345AE2CBBB5}" type="datetime2">
              <a:rPr lang="en-US" altLang="en-US"/>
              <a:pPr>
                <a:defRPr/>
              </a:pPr>
              <a:t>Saturday, February 8, 2025</a:t>
            </a:fld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9DC868D-BC90-4B22-B541-01E11A9F13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9011C2E-E385-4543-8F58-6E27631792E9}" type="datetime2">
              <a:rPr lang="en-US" altLang="en-US"/>
              <a:pPr>
                <a:defRPr/>
              </a:pPr>
              <a:t>Saturday, February 8, 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1001F199-A628-4A38-AAC3-53BF2FBAAE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0F82E59-31D6-471E-9C07-2176E451E629}" type="datetime2">
              <a:rPr lang="en-US" altLang="en-US"/>
              <a:pPr>
                <a:defRPr/>
              </a:pPr>
              <a:t>Saturday, February 8, 2025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E92B8E-81AC-4DC3-991A-AFDC76729A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EBCDF90-2A47-4185-8445-CE1BC7B8F7E2}" type="datetime2">
              <a:rPr lang="en-US" altLang="en-US"/>
              <a:pPr>
                <a:defRPr/>
              </a:pPr>
              <a:t>Saturday, February 8, 2025</a:t>
            </a:fld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5561102-B2F7-4123-9A82-194FDA126A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73C93-AC6B-4472-8B4F-37DB8B0684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5FB5D6F-209F-42B2-9EB7-C8B38EA751CB}" type="datetime2">
              <a:rPr lang="en-US" altLang="en-US"/>
              <a:pPr>
                <a:defRPr/>
              </a:pPr>
              <a:t>Saturday, February 8, 2025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EBD42A5-101C-4570-9F2E-CA91B53ED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F14788F-BF35-4A6A-84A9-219C04D73207}" type="datetime2">
              <a:rPr lang="en-US" altLang="en-US"/>
              <a:pPr>
                <a:defRPr/>
              </a:pPr>
              <a:t>Saturday, February 8,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49D50F9A-4EF0-4A01-AB60-103A68883F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AC93CAF-AB25-44D4-8922-1752DA39331E}" type="datetime2">
              <a:rPr lang="en-US" altLang="en-US"/>
              <a:pPr>
                <a:defRPr/>
              </a:pPr>
              <a:t>Saturday, February 8,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7AF5D34-D171-4711-AD8B-7A4511614B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F3FF5-DC3A-4ADD-AB34-7AA1933899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A397A-6331-42BD-B927-80B39D6C82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CB83A-79ED-4440-AFED-B021E36EF2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06DD0-EB57-4F2F-B3D2-CE9BADBE1F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AC67A-5543-4D9D-A025-0FCD2F0B61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E61E6-F591-490D-A03E-BBAF659C23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5F16D-3D21-4268-A060-F386BE4AB0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80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</a:tabLst>
              <a:defRPr sz="1800">
                <a:solidFill>
                  <a:srgbClr val="292934"/>
                </a:solidFill>
              </a:defRPr>
            </a:lvl1pPr>
          </a:lstStyle>
          <a:p>
            <a:fld id="{8D077725-19DD-4D4E-A322-5CF7579DF2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7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text styles</a:t>
            </a:r>
          </a:p>
          <a:p>
            <a:pPr lvl="1"/>
            <a:r>
              <a:rPr lang="fr-FR" altLang="en-US"/>
              <a:t>Second level</a:t>
            </a:r>
          </a:p>
          <a:p>
            <a:pPr lvl="2"/>
            <a:r>
              <a:rPr lang="fr-FR" altLang="en-US"/>
              <a:t>Third level</a:t>
            </a:r>
          </a:p>
          <a:p>
            <a:pPr lvl="3"/>
            <a:r>
              <a:rPr lang="fr-FR" altLang="en-US"/>
              <a:t>Fourth level</a:t>
            </a:r>
          </a:p>
          <a:p>
            <a:pPr lvl="4"/>
            <a:r>
              <a:rPr lang="fr-FR" altLang="en-US"/>
              <a:t>Fifth level</a:t>
            </a:r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862DFC-60BC-438F-91C1-2546E478600E}" type="datetime2">
              <a:rPr lang="en-US" altLang="en-US"/>
              <a:pPr>
                <a:defRPr/>
              </a:pPr>
              <a:t>Saturday, February 8,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DEFEDDC9-6B4E-4530-A40D-6A5BB31ACF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br>
              <a:rPr lang="fr-FR" altLang="en-US" i="1" cap="none" dirty="0"/>
            </a:br>
            <a:r>
              <a:rPr lang="en-GB" altLang="en-US" b="1" cap="none" dirty="0" err="1">
                <a:latin typeface="Arial Narrow" panose="020B0606020202030204" pitchFamily="34" charset="0"/>
              </a:rPr>
              <a:t>Bienvenue</a:t>
            </a:r>
            <a:r>
              <a:rPr lang="en-GB" altLang="en-US" b="1" cap="none" dirty="0">
                <a:latin typeface="Arial Narrow" panose="020B0606020202030204" pitchFamily="34" charset="0"/>
              </a:rPr>
              <a:t> !</a:t>
            </a:r>
            <a:endParaRPr lang="en-US" altLang="en-US" b="1" cap="none" dirty="0">
              <a:latin typeface="Arial Narrow" panose="020B0606020202030204" pitchFamily="34" charset="0"/>
            </a:endParaRP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 dirty="0" err="1"/>
              <a:t>Paroisse</a:t>
            </a:r>
            <a:r>
              <a:rPr lang="en-US" altLang="fr-FR" sz="1800" dirty="0"/>
              <a:t> St Michel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049042" y="3878984"/>
            <a:ext cx="32624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9 Février 2025</a:t>
            </a:r>
          </a:p>
          <a:p>
            <a:pPr algn="ctr"/>
            <a:endParaRPr lang="en-US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83381" y="1136738"/>
            <a:ext cx="8659216" cy="545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Première lecture</a:t>
            </a:r>
            <a:r>
              <a:rPr lang="en-US" altLang="en-US" b="1" dirty="0">
                <a:solidFill>
                  <a:srgbClr val="C00000"/>
                </a:solidFill>
                <a:latin typeface="+mn-lt"/>
              </a:rPr>
              <a:t> </a:t>
            </a:r>
          </a:p>
          <a:p>
            <a:r>
              <a:rPr lang="fr-FR" b="1" dirty="0">
                <a:solidFill>
                  <a:schemeClr val="tx1"/>
                </a:solidFill>
              </a:rPr>
              <a:t>« </a:t>
            </a:r>
            <a:r>
              <a:rPr lang="fr-FR" b="1" dirty="0">
                <a:solidFill>
                  <a:schemeClr val="tx1"/>
                </a:solidFill>
                <a:latin typeface="Open Sans" panose="020B0606030504020204" pitchFamily="34" charset="0"/>
              </a:rPr>
              <a:t>Me voici : envoie-moi ! </a:t>
            </a:r>
            <a:r>
              <a:rPr lang="fr-FR" b="1" dirty="0">
                <a:solidFill>
                  <a:schemeClr val="tx1"/>
                </a:solidFill>
              </a:rPr>
              <a:t>» (</a:t>
            </a:r>
            <a:r>
              <a:rPr lang="fr-FR" b="1" dirty="0">
                <a:solidFill>
                  <a:schemeClr val="tx1"/>
                </a:solidFill>
                <a:latin typeface="Open Sans" panose="020B0606030504020204" pitchFamily="34" charset="0"/>
              </a:rPr>
              <a:t>Is 6, 1-2a.3-8)</a:t>
            </a:r>
            <a:r>
              <a:rPr lang="fr-FR" b="1" dirty="0"/>
              <a:t>_</a:t>
            </a:r>
          </a:p>
          <a:p>
            <a:endParaRPr lang="fr-FR" b="1" i="0" dirty="0">
              <a:solidFill>
                <a:schemeClr val="tx1"/>
              </a:solidFill>
              <a:effectLst/>
              <a:latin typeface="+mn-lt"/>
            </a:endParaRPr>
          </a:p>
          <a:p>
            <a:endParaRPr lang="fr-FR" b="1" dirty="0">
              <a:solidFill>
                <a:schemeClr val="tx1"/>
              </a:solidFill>
              <a:latin typeface="+mn-lt"/>
            </a:endParaRPr>
          </a:p>
          <a:p>
            <a:endParaRPr lang="en-GB" i="0" dirty="0"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altLang="en-US" b="1" i="1" dirty="0" err="1">
                <a:solidFill>
                  <a:srgbClr val="C00000"/>
                </a:solidFill>
                <a:latin typeface="+mn-lt"/>
              </a:rPr>
              <a:t>Psaume</a:t>
            </a: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 : </a:t>
            </a:r>
            <a:r>
              <a:rPr lang="en-US" b="1" dirty="0">
                <a:solidFill>
                  <a:schemeClr val="tx1"/>
                </a:solidFill>
              </a:rPr>
              <a:t>Ps 137 (138), 1-2a, 2bc-3, 4-5, 7c-8</a:t>
            </a:r>
          </a:p>
          <a:p>
            <a:endParaRPr lang="en-US" altLang="en-US" b="1" i="1" dirty="0">
              <a:solidFill>
                <a:srgbClr val="C00000"/>
              </a:solidFill>
              <a:latin typeface="+mn-lt"/>
            </a:endParaRPr>
          </a:p>
          <a:p>
            <a:pPr algn="ctr"/>
            <a:r>
              <a:rPr lang="en-US" b="1" i="1" dirty="0">
                <a:solidFill>
                  <a:srgbClr val="C00000"/>
                </a:solidFill>
                <a:effectLst/>
                <a:latin typeface="+mn-lt"/>
              </a:rPr>
              <a:t>		</a:t>
            </a:r>
            <a:r>
              <a:rPr lang="fr-FR" b="1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R/ Je te chante, Seigneur, en présence des anges</a:t>
            </a:r>
            <a:r>
              <a:rPr lang="fr-FR" b="1" dirty="0">
                <a:solidFill>
                  <a:srgbClr val="0070C0"/>
                </a:solidFill>
                <a:latin typeface="Open Sans" panose="020B0606030504020204" pitchFamily="34" charset="0"/>
              </a:rPr>
              <a:t>. (cf. Ps137, 1c)</a:t>
            </a:r>
            <a:r>
              <a:rPr lang="fr-FR" dirty="0"/>
              <a:t>, 1)</a:t>
            </a:r>
            <a:endParaRPr lang="en-US" altLang="en-US" b="1" i="1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i="1" dirty="0" err="1">
                <a:solidFill>
                  <a:srgbClr val="C00000"/>
                </a:solidFill>
                <a:latin typeface="+mn-lt"/>
              </a:rPr>
              <a:t>Deuxième</a:t>
            </a: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 lecture</a:t>
            </a:r>
            <a:endParaRPr lang="fr-FR" b="1" dirty="0">
              <a:solidFill>
                <a:schemeClr val="tx1"/>
              </a:solidFill>
              <a:latin typeface="Open Sans" panose="020B0606030504020204" pitchFamily="34" charset="0"/>
            </a:endParaRPr>
          </a:p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b="1" dirty="0">
                <a:solidFill>
                  <a:schemeClr val="tx1"/>
                </a:solidFill>
                <a:latin typeface="Open Sans" panose="020B0606030504020204" pitchFamily="34" charset="0"/>
              </a:rPr>
              <a:t>« Voilà ce que nous proclamons, voilà ce que vous croyez » (1 Co 15, 1-11)</a:t>
            </a:r>
          </a:p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b="1" dirty="0">
              <a:solidFill>
                <a:schemeClr val="tx1"/>
              </a:solidFill>
              <a:latin typeface="Open Sans" panose="020B0606030504020204" pitchFamily="34" charset="0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107504" y="353219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LITURGIE DE LA PAROLE </a:t>
            </a:r>
            <a:endParaRPr lang="fr-FR" alt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539552" y="1206022"/>
            <a:ext cx="8208912" cy="539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b="1" i="1" dirty="0">
                <a:solidFill>
                  <a:srgbClr val="262699"/>
                </a:solidFill>
              </a:rPr>
              <a:t>Alleluia</a:t>
            </a:r>
            <a:endParaRPr lang="en-US" altLang="en-US" b="1" i="1" dirty="0">
              <a:solidFill>
                <a:srgbClr val="262699"/>
              </a:solidFill>
            </a:endParaRP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b="1" dirty="0">
                <a:solidFill>
                  <a:schemeClr val="tx1"/>
                </a:solidFill>
                <a:latin typeface="Open Sans" panose="020B0606030504020204" pitchFamily="34" charset="0"/>
              </a:rPr>
              <a:t>Alléluia, Alléluia, </a:t>
            </a:r>
            <a:r>
              <a:rPr lang="fr-FR" b="1" dirty="0" err="1">
                <a:solidFill>
                  <a:schemeClr val="tx1"/>
                </a:solidFill>
                <a:latin typeface="Open Sans" panose="020B0606030504020204" pitchFamily="34" charset="0"/>
              </a:rPr>
              <a:t>Alleluia</a:t>
            </a:r>
            <a:r>
              <a:rPr lang="fr-FR" b="1" dirty="0">
                <a:solidFill>
                  <a:schemeClr val="tx1"/>
                </a:solidFill>
                <a:latin typeface="Open Sans" panose="020B0606030504020204" pitchFamily="34" charset="0"/>
              </a:rPr>
              <a:t>.</a:t>
            </a: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b="1" dirty="0">
                <a:solidFill>
                  <a:schemeClr val="tx1"/>
                </a:solidFill>
                <a:latin typeface="Open Sans" panose="020B0606030504020204" pitchFamily="34" charset="0"/>
              </a:rPr>
              <a:t>Alléluia, Alléluia, </a:t>
            </a:r>
            <a:r>
              <a:rPr lang="fr-FR" b="1" dirty="0" err="1">
                <a:solidFill>
                  <a:schemeClr val="tx1"/>
                </a:solidFill>
                <a:latin typeface="Open Sans" panose="020B0606030504020204" pitchFamily="34" charset="0"/>
              </a:rPr>
              <a:t>Alleluia</a:t>
            </a:r>
            <a:r>
              <a:rPr lang="fr-FR" b="1" dirty="0">
                <a:solidFill>
                  <a:schemeClr val="tx1"/>
                </a:solidFill>
                <a:latin typeface="Open Sans" panose="020B0606030504020204" pitchFamily="34" charset="0"/>
              </a:rPr>
              <a:t>.</a:t>
            </a: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dirty="0">
                <a:solidFill>
                  <a:schemeClr val="tx1"/>
                </a:solidFill>
              </a:rPr>
              <a:t>« Venez à ma suite, dit le Seigneur,</a:t>
            </a: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dirty="0">
                <a:solidFill>
                  <a:schemeClr val="tx1"/>
                </a:solidFill>
              </a:rPr>
              <a:t>et je vous ferai pêcheurs d’hommes. »</a:t>
            </a: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000" dirty="0">
                <a:solidFill>
                  <a:srgbClr val="333333"/>
                </a:solidFill>
                <a:latin typeface="Open Sans" panose="020B0606030504020204" pitchFamily="34" charset="0"/>
              </a:rPr>
              <a:t>(cf. Mt 4, 19) </a:t>
            </a:r>
            <a:endParaRPr lang="fr-FR" altLang="en-US" sz="2300" b="1" i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b="1" dirty="0">
                <a:solidFill>
                  <a:schemeClr val="tx1"/>
                </a:solidFill>
                <a:latin typeface="Open Sans" panose="020B0606030504020204" pitchFamily="34" charset="0"/>
              </a:rPr>
              <a:t>Alléluia, Alléluia, </a:t>
            </a:r>
            <a:r>
              <a:rPr lang="fr-FR" sz="2800" b="1" dirty="0" err="1">
                <a:solidFill>
                  <a:schemeClr val="tx1"/>
                </a:solidFill>
                <a:latin typeface="Open Sans" panose="020B0606030504020204" pitchFamily="34" charset="0"/>
              </a:rPr>
              <a:t>Alleluia</a:t>
            </a:r>
            <a:r>
              <a:rPr lang="fr-FR" sz="2800" b="1" dirty="0">
                <a:solidFill>
                  <a:schemeClr val="tx1"/>
                </a:solidFill>
                <a:latin typeface="Open Sans" panose="020B0606030504020204" pitchFamily="34" charset="0"/>
              </a:rPr>
              <a:t>.</a:t>
            </a: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b="1" dirty="0">
                <a:solidFill>
                  <a:schemeClr val="tx1"/>
                </a:solidFill>
                <a:latin typeface="Open Sans" panose="020B0606030504020204" pitchFamily="34" charset="0"/>
              </a:rPr>
              <a:t>Alléluia, Alléluia, </a:t>
            </a:r>
            <a:r>
              <a:rPr lang="fr-FR" sz="2800" b="1" dirty="0" err="1">
                <a:solidFill>
                  <a:schemeClr val="tx1"/>
                </a:solidFill>
                <a:latin typeface="Open Sans" panose="020B0606030504020204" pitchFamily="34" charset="0"/>
              </a:rPr>
              <a:t>Alleluia</a:t>
            </a:r>
            <a:r>
              <a:rPr lang="fr-FR" sz="2800" b="1" dirty="0">
                <a:solidFill>
                  <a:schemeClr val="tx1"/>
                </a:solidFill>
                <a:latin typeface="Open Sans" panose="020B0606030504020204" pitchFamily="34" charset="0"/>
              </a:rPr>
              <a:t>.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3200" b="1" i="1" dirty="0">
                <a:solidFill>
                  <a:srgbClr val="262699"/>
                </a:solidFill>
              </a:rPr>
              <a:t>Évangile</a:t>
            </a:r>
            <a:r>
              <a:rPr lang="fr-FR" altLang="en-US" sz="2800" b="1" dirty="0">
                <a:solidFill>
                  <a:srgbClr val="000000"/>
                </a:solidFill>
              </a:rPr>
              <a:t> </a:t>
            </a:r>
          </a:p>
          <a:p>
            <a:r>
              <a:rPr lang="fr-FR" b="1" dirty="0">
                <a:solidFill>
                  <a:schemeClr val="tx1"/>
                </a:solidFill>
                <a:latin typeface="Open Sans" panose="020B0606030504020204" pitchFamily="34" charset="0"/>
              </a:rPr>
              <a:t>« Laissant tout, ils le suivirent. » </a:t>
            </a:r>
          </a:p>
          <a:p>
            <a:r>
              <a:rPr lang="fr-FR" b="1" dirty="0">
                <a:solidFill>
                  <a:schemeClr val="tx1"/>
                </a:solidFill>
                <a:latin typeface="Open Sans" panose="020B0606030504020204" pitchFamily="34" charset="0"/>
              </a:rPr>
              <a:t>(</a:t>
            </a:r>
            <a:r>
              <a:rPr lang="fr-FR" b="1" dirty="0" err="1">
                <a:solidFill>
                  <a:schemeClr val="tx1"/>
                </a:solidFill>
                <a:latin typeface="Open Sans" panose="020B0606030504020204" pitchFamily="34" charset="0"/>
              </a:rPr>
              <a:t>Lc</a:t>
            </a:r>
            <a:r>
              <a:rPr lang="fr-FR" b="1" dirty="0">
                <a:solidFill>
                  <a:schemeClr val="tx1"/>
                </a:solidFill>
                <a:latin typeface="Open Sans" panose="020B0606030504020204" pitchFamily="34" charset="0"/>
              </a:rPr>
              <a:t> 5, 1-11)</a:t>
            </a:r>
          </a:p>
          <a:p>
            <a:pPr>
              <a:spcAft>
                <a:spcPts val="1125"/>
              </a:spcAft>
            </a:pPr>
            <a:endParaRPr lang="fr-FR" b="1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51520" y="404664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LITURGIE DE LA PAROLE </a:t>
            </a:r>
            <a:endParaRPr lang="fr-FR" altLang="en-US" sz="16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 noChangeArrowheads="1"/>
          </p:cNvSpPr>
          <p:nvPr/>
        </p:nvSpPr>
        <p:spPr bwMode="auto">
          <a:xfrm>
            <a:off x="0" y="1268413"/>
            <a:ext cx="9144000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Dieu, le Père tout-puissant, créateur du ciel et de la terre;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et en Jésus-Christ, son Fils unique, notre Seigneur,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qui a été conçu du Saint-Esprit, est né de la Vierge Marie,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 souffert sous Ponce Pilate, a été crucifié, est mort et a été enseveli,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descendu aux enfers, le troisième jour, est ressuscité des morts,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monté aux cieux, est assis à la droite de Dieu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le Père tout-puissant, d’où il viendra juger les vivants et les morts.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l’Esprit-Saint, à la sainte Eglise catholique,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communion des saints, à la rémission des péchés,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résurrection de la chair, à la vie éternelle.</a:t>
            </a:r>
            <a:b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</a:b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Amen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endParaRPr lang="fr-FR" altLang="en-US" sz="2800" dirty="0">
              <a:solidFill>
                <a:srgbClr val="292934"/>
              </a:solidFill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979613" y="549275"/>
            <a:ext cx="73088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fr-FR" altLang="en-US" sz="2800" b="1">
                <a:solidFill>
                  <a:srgbClr val="EC8514"/>
                </a:solidFill>
              </a:rPr>
              <a:t>PROFESSION DE FOI: CREDO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Prière</a:t>
            </a:r>
            <a:r>
              <a:rPr lang="en-US" sz="2400" b="1" i="1" dirty="0">
                <a:solidFill>
                  <a:srgbClr val="D2533C"/>
                </a:solidFill>
              </a:rPr>
              <a:t> </a:t>
            </a:r>
            <a:r>
              <a:rPr lang="en-US" sz="2400" b="1" i="1" dirty="0" err="1">
                <a:solidFill>
                  <a:srgbClr val="D2533C"/>
                </a:solidFill>
              </a:rPr>
              <a:t>Universelle</a:t>
            </a:r>
            <a:endParaRPr lang="en-US" sz="2400" b="1" i="1" dirty="0">
              <a:solidFill>
                <a:srgbClr val="D2533C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41383" y="1628800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 dirty="0">
              <a:solidFill>
                <a:srgbClr val="292934"/>
              </a:solidFill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 dirty="0">
              <a:solidFill>
                <a:srgbClr val="292934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57200" y="1772816"/>
            <a:ext cx="82296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lvl="0" algn="ctr"/>
            <a:r>
              <a:rPr lang="fr-FR" sz="2800" b="1" dirty="0">
                <a:solidFill>
                  <a:srgbClr val="0070C0"/>
                </a:solidFill>
              </a:rPr>
              <a:t>Viens, Emmanuel ! Viens, viens parmi nous !</a:t>
            </a:r>
          </a:p>
          <a:p>
            <a:pPr algn="ctr"/>
            <a:r>
              <a:rPr lang="fr-FR" sz="2800" b="1" dirty="0">
                <a:solidFill>
                  <a:srgbClr val="0070C0"/>
                </a:solidFill>
              </a:rPr>
              <a:t>Viens, Emmanuel ! Viens, viens nous sauver !</a:t>
            </a:r>
          </a:p>
          <a:p>
            <a:pPr lvl="0" algn="ctr"/>
            <a:r>
              <a:rPr lang="fr-FR" sz="3600" b="1" dirty="0">
                <a:solidFill>
                  <a:srgbClr val="0070C0"/>
                </a:solidFill>
              </a:rPr>
              <a:t> </a:t>
            </a:r>
            <a:endParaRPr lang="en-GB" sz="3600" b="1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380548"/>
            <a:ext cx="2236750" cy="186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202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Offertoire: </a:t>
            </a:r>
          </a:p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b="1" dirty="0">
              <a:solidFill>
                <a:srgbClr val="D2533C"/>
              </a:solidFill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endParaRPr lang="fr-FR" b="1" dirty="0">
              <a:solidFill>
                <a:srgbClr val="D2533C"/>
              </a:solidFill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Ballade de Mathias Nagel – Ludovic </a:t>
            </a:r>
            <a:r>
              <a:rPr lang="fr-FR" sz="2400" b="1" dirty="0" err="1">
                <a:solidFill>
                  <a:srgbClr val="D2533C"/>
                </a:solidFill>
              </a:rPr>
              <a:t>Werly</a:t>
            </a:r>
            <a:endParaRPr lang="fr-FR" sz="2400" b="1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198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7D02A-9E85-A5C8-C65E-8341A126EB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3F1164-178D-7740-F728-2552E7CBBFCD}"/>
              </a:ext>
            </a:extLst>
          </p:cNvPr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F2C6AB8-4DD9-53C3-894D-BEAA47EC65E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482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 </a:t>
            </a:r>
            <a:r>
              <a:rPr lang="fr-FR" sz="2400" i="1" dirty="0">
                <a:solidFill>
                  <a:srgbClr val="D2533C"/>
                </a:solidFill>
              </a:rPr>
              <a:t>Si le père vous appelle (1/3)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1 - </a:t>
            </a: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 le Père vous appelle, A aimer comme il vous aime,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Dans le feu de son Esprit, BIENHEUREUX ETES-VOUS !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 le monde vous appelle, à lui rendre une espérance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lui dire son salut, BIENHEUREUX ETES-VOUS !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 l’Eglise vous appelle, A peiner pour le Royaume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Aux travaux de la moisson, BIENHEUREUX ETES-VOUS !</a:t>
            </a:r>
            <a:br>
              <a:rPr lang="fr-FR" sz="3200" dirty="0">
                <a:solidFill>
                  <a:schemeClr val="tx1"/>
                </a:solidFill>
              </a:rPr>
            </a:b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2000" b="1" dirty="0">
                <a:solidFill>
                  <a:schemeClr val="tx1"/>
                </a:solidFill>
              </a:rPr>
              <a:t>Tressaillez de joie ! Tressaillez de joie !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Car vos noms sont inscrits pour toujours dans les cieux !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Tressaillez de joie ! Tressaillez de joie !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Car vos noms sont inscrits dans le cœur de Dieu !</a:t>
            </a:r>
            <a:br>
              <a:rPr lang="fr-FR" sz="2000" dirty="0">
                <a:solidFill>
                  <a:schemeClr val="tx1"/>
                </a:solidFill>
              </a:rPr>
            </a:br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0559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kern="1200" dirty="0" err="1">
                <a:solidFill>
                  <a:srgbClr val="C00000"/>
                </a:solidFill>
                <a:ea typeface="Times New Roman" pitchFamily="18" charset="0"/>
              </a:rPr>
              <a:t>Prière</a:t>
            </a:r>
            <a:r>
              <a:rPr lang="en-US" sz="3200" b="1" kern="1200" dirty="0">
                <a:solidFill>
                  <a:srgbClr val="C00000"/>
                </a:solidFill>
                <a:ea typeface="Times New Roman" pitchFamily="18" charset="0"/>
              </a:rPr>
              <a:t> sur les </a:t>
            </a:r>
            <a:r>
              <a:rPr lang="en-US" sz="3200" b="1" kern="1200" dirty="0" err="1">
                <a:solidFill>
                  <a:srgbClr val="C00000"/>
                </a:solidFill>
                <a:ea typeface="Times New Roman" pitchFamily="18" charset="0"/>
              </a:rPr>
              <a:t>offrandes</a:t>
            </a:r>
            <a:r>
              <a:rPr lang="en-US" sz="3200" b="1" kern="1200" dirty="0">
                <a:solidFill>
                  <a:srgbClr val="C00000"/>
                </a:solidFill>
                <a:ea typeface="Times New Roman" pitchFamily="18" charset="0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340" y="1452562"/>
            <a:ext cx="8224838" cy="4872038"/>
          </a:xfrm>
        </p:spPr>
        <p:txBody>
          <a:bodyPr/>
          <a:lstStyle/>
          <a:p>
            <a:r>
              <a:rPr lang="en-US" sz="3000" i="1" dirty="0"/>
              <a:t>Le </a:t>
            </a:r>
            <a:r>
              <a:rPr lang="en-US" sz="3000" i="1" dirty="0" err="1"/>
              <a:t>célébrant</a:t>
            </a:r>
            <a:r>
              <a:rPr lang="en-US" sz="3000" i="1" dirty="0"/>
              <a:t> </a:t>
            </a:r>
            <a:r>
              <a:rPr lang="en-US" sz="3000" i="1" dirty="0" err="1"/>
              <a:t>dit</a:t>
            </a:r>
            <a:r>
              <a:rPr lang="en-US" sz="3000" dirty="0"/>
              <a:t>:</a:t>
            </a:r>
          </a:p>
          <a:p>
            <a:r>
              <a:rPr lang="en-US" sz="3000" b="1" dirty="0" err="1"/>
              <a:t>Priez</a:t>
            </a:r>
            <a:r>
              <a:rPr lang="en-US" sz="3000" b="1" dirty="0"/>
              <a:t>, frères et </a:t>
            </a:r>
            <a:r>
              <a:rPr lang="en-US" sz="3000" b="1" dirty="0" err="1"/>
              <a:t>soeurs</a:t>
            </a:r>
            <a:r>
              <a:rPr lang="en-US" sz="3000" b="1" dirty="0"/>
              <a:t>: que mon sacrifice, qui </a:t>
            </a:r>
            <a:r>
              <a:rPr lang="en-US" sz="3000" b="1" dirty="0" err="1"/>
              <a:t>est</a:t>
            </a:r>
            <a:r>
              <a:rPr lang="en-US" sz="3000" b="1" dirty="0"/>
              <a:t> </a:t>
            </a:r>
            <a:r>
              <a:rPr lang="en-US" sz="3000" b="1" dirty="0" err="1"/>
              <a:t>aussi</a:t>
            </a:r>
            <a:r>
              <a:rPr lang="en-US" sz="3000" b="1" dirty="0"/>
              <a:t> le </a:t>
            </a:r>
            <a:r>
              <a:rPr lang="en-US" sz="3000" b="1" dirty="0" err="1"/>
              <a:t>vôtre</a:t>
            </a:r>
            <a:r>
              <a:rPr lang="en-US" sz="3000" b="1" dirty="0"/>
              <a:t>, </a:t>
            </a:r>
            <a:r>
              <a:rPr lang="en-US" sz="3000" b="1" dirty="0" err="1"/>
              <a:t>soit</a:t>
            </a:r>
            <a:r>
              <a:rPr lang="en-US" sz="3000" b="1" dirty="0"/>
              <a:t> </a:t>
            </a:r>
            <a:r>
              <a:rPr lang="en-US" sz="3000" b="1" dirty="0" err="1"/>
              <a:t>agréable</a:t>
            </a:r>
            <a:r>
              <a:rPr lang="en-US" sz="3000" b="1" dirty="0"/>
              <a:t> à </a:t>
            </a:r>
            <a:r>
              <a:rPr lang="en-US" sz="3000" b="1" dirty="0" err="1"/>
              <a:t>Dieu</a:t>
            </a:r>
            <a:r>
              <a:rPr lang="en-US" sz="3000" b="1" dirty="0"/>
              <a:t> le </a:t>
            </a:r>
            <a:r>
              <a:rPr lang="en-US" sz="3000" b="1" dirty="0" err="1"/>
              <a:t>Père</a:t>
            </a:r>
            <a:r>
              <a:rPr lang="en-US" sz="3000" b="1" dirty="0"/>
              <a:t> Tout-puissant</a:t>
            </a:r>
          </a:p>
          <a:p>
            <a:endParaRPr lang="en-US" sz="3000" dirty="0"/>
          </a:p>
          <a:p>
            <a:r>
              <a:rPr lang="en-US" sz="3000" i="1" dirty="0"/>
              <a:t>Le </a:t>
            </a:r>
            <a:r>
              <a:rPr lang="en-US" sz="3000" i="1" dirty="0" err="1"/>
              <a:t>peuple</a:t>
            </a:r>
            <a:r>
              <a:rPr lang="en-US" sz="3000" i="1" dirty="0"/>
              <a:t> se </a:t>
            </a:r>
            <a:r>
              <a:rPr lang="en-US" sz="3000" i="1" dirty="0" err="1"/>
              <a:t>lève</a:t>
            </a:r>
            <a:r>
              <a:rPr lang="en-US" sz="3000" i="1" dirty="0"/>
              <a:t> et </a:t>
            </a:r>
            <a:r>
              <a:rPr lang="en-US" sz="3000" i="1" dirty="0" err="1"/>
              <a:t>répond</a:t>
            </a:r>
            <a:r>
              <a:rPr lang="en-US" sz="3000" dirty="0"/>
              <a:t>:</a:t>
            </a:r>
          </a:p>
          <a:p>
            <a:r>
              <a:rPr lang="en-US" sz="3000" dirty="0"/>
              <a:t>“</a:t>
            </a:r>
            <a:r>
              <a:rPr lang="en-US" sz="3000" b="1" dirty="0"/>
              <a:t>Que le Seigneur </a:t>
            </a:r>
            <a:r>
              <a:rPr lang="en-US" sz="3000" b="1" dirty="0" err="1"/>
              <a:t>reçoive</a:t>
            </a:r>
            <a:r>
              <a:rPr lang="en-US" sz="3000" b="1" dirty="0"/>
              <a:t> de </a:t>
            </a:r>
            <a:r>
              <a:rPr lang="en-US" sz="3000" b="1" dirty="0" err="1"/>
              <a:t>vos</a:t>
            </a:r>
            <a:r>
              <a:rPr lang="en-US" sz="3000" b="1" dirty="0"/>
              <a:t> mains </a:t>
            </a:r>
            <a:r>
              <a:rPr lang="en-US" sz="3000" b="1" dirty="0" err="1"/>
              <a:t>ce</a:t>
            </a:r>
            <a:r>
              <a:rPr lang="en-US" sz="3000" b="1" dirty="0"/>
              <a:t> sacrifice à la </a:t>
            </a:r>
            <a:r>
              <a:rPr lang="en-US" sz="3000" b="1" dirty="0" err="1"/>
              <a:t>louange</a:t>
            </a:r>
            <a:r>
              <a:rPr lang="en-US" sz="3000" b="1" dirty="0"/>
              <a:t> et à a gloire de son nom, pour </a:t>
            </a:r>
            <a:r>
              <a:rPr lang="en-US" sz="3000" b="1" dirty="0" err="1"/>
              <a:t>notre</a:t>
            </a:r>
            <a:r>
              <a:rPr lang="en-US" sz="3000" b="1" dirty="0"/>
              <a:t> bien et </a:t>
            </a:r>
            <a:r>
              <a:rPr lang="en-US" sz="3000" b="1" dirty="0" err="1"/>
              <a:t>celui</a:t>
            </a:r>
            <a:r>
              <a:rPr lang="en-US" sz="3000" b="1" dirty="0"/>
              <a:t> de toute </a:t>
            </a:r>
            <a:r>
              <a:rPr lang="en-US" sz="3000" b="1" dirty="0" err="1"/>
              <a:t>l’Eglise</a:t>
            </a:r>
            <a:r>
              <a:rPr lang="en-US" sz="3000" b="1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291068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036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692696"/>
            <a:ext cx="8077200" cy="6265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63800"/>
                </a:solidFill>
                <a:cs typeface="Arial Unicode MS" charset="0"/>
              </a:rPr>
              <a:t>Sanctus :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Messe</a:t>
            </a:r>
            <a:r>
              <a:rPr lang="en-US" sz="2400" i="1" dirty="0">
                <a:solidFill>
                  <a:srgbClr val="D63800"/>
                </a:solidFill>
                <a:cs typeface="Arial Unicode MS" charset="0"/>
              </a:rPr>
              <a:t> Saint Boniface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7200" y="855662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2800" b="1" dirty="0">
                <a:solidFill>
                  <a:srgbClr val="0070C0"/>
                </a:solidFill>
                <a:ea typeface="MS PGothic" pitchFamily="34" charset="-128"/>
                <a:cs typeface="+mn-cs"/>
              </a:rPr>
              <a:t>Sanctus, Sanctus, Sanctus, Deus </a:t>
            </a:r>
            <a:r>
              <a:rPr lang="fr-FR" sz="2800" b="1" dirty="0" err="1">
                <a:solidFill>
                  <a:srgbClr val="0070C0"/>
                </a:solidFill>
                <a:ea typeface="MS PGothic" pitchFamily="34" charset="-128"/>
                <a:cs typeface="+mn-cs"/>
              </a:rPr>
              <a:t>Sabaoth</a:t>
            </a:r>
            <a:r>
              <a:rPr lang="fr-FR" sz="2800" b="1" dirty="0">
                <a:solidFill>
                  <a:srgbClr val="0070C0"/>
                </a:solidFill>
                <a:ea typeface="MS PGothic" pitchFamily="34" charset="-128"/>
                <a:cs typeface="+mn-cs"/>
              </a:rPr>
              <a:t> 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 err="1"/>
              <a:t>Pleni</a:t>
            </a:r>
            <a:r>
              <a:rPr lang="fr-FR" sz="3200" dirty="0"/>
              <a:t> </a:t>
            </a:r>
            <a:r>
              <a:rPr lang="fr-FR" sz="3200" dirty="0" err="1"/>
              <a:t>sunt</a:t>
            </a:r>
            <a:r>
              <a:rPr lang="fr-FR" sz="3200" dirty="0"/>
              <a:t> </a:t>
            </a:r>
            <a:r>
              <a:rPr lang="fr-FR" sz="3200" dirty="0" err="1"/>
              <a:t>caeli</a:t>
            </a:r>
            <a:r>
              <a:rPr lang="fr-FR" sz="3200" dirty="0"/>
              <a:t> et terra gloria tua</a:t>
            </a:r>
          </a:p>
          <a:p>
            <a:pPr algn="ctr"/>
            <a:r>
              <a:rPr lang="fr-FR" sz="3200" b="1" dirty="0"/>
              <a:t>Hosanna in </a:t>
            </a:r>
            <a:r>
              <a:rPr lang="fr-FR" sz="3200" b="1" dirty="0" err="1"/>
              <a:t>excelsis</a:t>
            </a:r>
            <a:r>
              <a:rPr lang="fr-FR" sz="3200" b="1" dirty="0"/>
              <a:t> deo</a:t>
            </a:r>
          </a:p>
          <a:p>
            <a:pPr algn="ctr"/>
            <a:r>
              <a:rPr lang="fr-FR" sz="3200" b="1" dirty="0"/>
              <a:t>hosanna in </a:t>
            </a:r>
            <a:r>
              <a:rPr lang="fr-FR" sz="3200" b="1" dirty="0" err="1"/>
              <a:t>excelsis</a:t>
            </a:r>
            <a:r>
              <a:rPr lang="fr-FR" sz="3200" b="1" dirty="0"/>
              <a:t>  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Benedictus qui </a:t>
            </a:r>
            <a:r>
              <a:rPr lang="fr-FR" sz="3200" dirty="0" err="1"/>
              <a:t>venit</a:t>
            </a:r>
            <a:r>
              <a:rPr lang="fr-FR" sz="3200" dirty="0"/>
              <a:t> in nomine </a:t>
            </a:r>
            <a:r>
              <a:rPr lang="fr-FR" sz="3200" dirty="0" err="1"/>
              <a:t>domini</a:t>
            </a:r>
            <a:r>
              <a:rPr lang="fr-FR" sz="3200" dirty="0"/>
              <a:t> </a:t>
            </a:r>
            <a:r>
              <a:rPr lang="fr-FR" sz="3200" b="1" dirty="0"/>
              <a:t>Hosanna in </a:t>
            </a:r>
            <a:r>
              <a:rPr lang="fr-FR" sz="3200" b="1" dirty="0" err="1"/>
              <a:t>excelsis</a:t>
            </a:r>
            <a:r>
              <a:rPr lang="fr-FR" sz="3200" b="1" dirty="0"/>
              <a:t> deo</a:t>
            </a:r>
          </a:p>
          <a:p>
            <a:pPr algn="ctr"/>
            <a:r>
              <a:rPr lang="fr-FR" sz="3200" b="1" dirty="0"/>
              <a:t>hosanna in </a:t>
            </a:r>
            <a:r>
              <a:rPr lang="fr-FR" sz="3200" b="1" dirty="0" err="1"/>
              <a:t>excelsis</a:t>
            </a:r>
            <a:r>
              <a:rPr lang="fr-FR" sz="3200" b="1" dirty="0"/>
              <a:t>   (bis)</a:t>
            </a:r>
          </a:p>
        </p:txBody>
      </p:sp>
    </p:spTree>
    <p:extLst>
      <p:ext uri="{BB962C8B-B14F-4D97-AF65-F5344CB8AC3E}">
        <p14:creationId xmlns:p14="http://schemas.microsoft.com/office/powerpoint/2010/main" val="10528562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51598"/>
            <a:ext cx="8224838" cy="985838"/>
          </a:xfrm>
        </p:spPr>
        <p:txBody>
          <a:bodyPr/>
          <a:lstStyle/>
          <a:p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Prière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eucharistique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, acclamation du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mystère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 de la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foi</a:t>
            </a:r>
            <a:endParaRPr lang="en-US" sz="2400" b="1" kern="1200" dirty="0">
              <a:solidFill>
                <a:srgbClr val="C00000"/>
              </a:solidFill>
              <a:ea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i="1" dirty="0"/>
              <a:t>Le </a:t>
            </a:r>
            <a:r>
              <a:rPr lang="en-US" sz="3000" i="1" dirty="0" err="1"/>
              <a:t>célébrant</a:t>
            </a:r>
            <a:r>
              <a:rPr lang="en-US" sz="3000" i="1" dirty="0"/>
              <a:t> </a:t>
            </a:r>
            <a:r>
              <a:rPr lang="en-US" sz="3000" i="1" dirty="0" err="1"/>
              <a:t>dit</a:t>
            </a:r>
            <a:r>
              <a:rPr lang="en-US" sz="3000" dirty="0"/>
              <a:t>:</a:t>
            </a:r>
          </a:p>
          <a:p>
            <a:pPr algn="ctr"/>
            <a:r>
              <a:rPr lang="en-US" sz="3000" b="1" dirty="0"/>
              <a:t>Il </a:t>
            </a:r>
            <a:r>
              <a:rPr lang="en-US" sz="3000" b="1" dirty="0" err="1"/>
              <a:t>est</a:t>
            </a:r>
            <a:r>
              <a:rPr lang="en-US" sz="3000" b="1" dirty="0"/>
              <a:t> grand le </a:t>
            </a:r>
            <a:r>
              <a:rPr lang="en-US" sz="3000" b="1" dirty="0" err="1"/>
              <a:t>mystère</a:t>
            </a:r>
            <a:r>
              <a:rPr lang="en-US" sz="3000" b="1" dirty="0"/>
              <a:t> de la </a:t>
            </a:r>
            <a:r>
              <a:rPr lang="en-US" sz="3000" b="1" dirty="0" err="1"/>
              <a:t>foi</a:t>
            </a:r>
            <a:endParaRPr lang="en-US" sz="3000" b="1" dirty="0"/>
          </a:p>
          <a:p>
            <a:pPr algn="ctr"/>
            <a:endParaRPr lang="en-US" sz="3000" dirty="0"/>
          </a:p>
          <a:p>
            <a:r>
              <a:rPr lang="en-US" sz="3000" i="1" dirty="0"/>
              <a:t>Le </a:t>
            </a:r>
            <a:r>
              <a:rPr lang="en-US" sz="3000" i="1" dirty="0" err="1"/>
              <a:t>peuple</a:t>
            </a:r>
            <a:r>
              <a:rPr lang="en-US" sz="3000" i="1" dirty="0"/>
              <a:t>  </a:t>
            </a:r>
            <a:r>
              <a:rPr lang="en-US" sz="3000" i="1" dirty="0" err="1"/>
              <a:t>répond</a:t>
            </a:r>
            <a:r>
              <a:rPr lang="en-US" sz="3000" dirty="0"/>
              <a:t>:</a:t>
            </a:r>
          </a:p>
          <a:p>
            <a:endParaRPr lang="en-US" sz="3000" dirty="0"/>
          </a:p>
          <a:p>
            <a:pPr algn="ctr"/>
            <a:r>
              <a:rPr lang="en-US" sz="3000" dirty="0"/>
              <a:t>“Nous </a:t>
            </a:r>
            <a:r>
              <a:rPr lang="en-US" sz="3000" b="1" dirty="0" err="1"/>
              <a:t>annonçons</a:t>
            </a:r>
            <a:r>
              <a:rPr lang="en-US" sz="3000" dirty="0"/>
              <a:t> ta mort, Seigneur </a:t>
            </a:r>
            <a:r>
              <a:rPr lang="en-US" sz="3000" dirty="0" err="1"/>
              <a:t>Jésus</a:t>
            </a:r>
            <a:r>
              <a:rPr lang="en-US" sz="3000" dirty="0"/>
              <a:t>, nous </a:t>
            </a:r>
            <a:r>
              <a:rPr lang="en-US" sz="3000" b="1" dirty="0" err="1"/>
              <a:t>proclamons</a:t>
            </a:r>
            <a:r>
              <a:rPr lang="en-US" sz="3000" dirty="0"/>
              <a:t> ta </a:t>
            </a:r>
            <a:r>
              <a:rPr lang="en-US" sz="3000" dirty="0" err="1"/>
              <a:t>réssurection</a:t>
            </a:r>
            <a:r>
              <a:rPr lang="en-US" sz="3000" dirty="0"/>
              <a:t>, </a:t>
            </a:r>
            <a:br>
              <a:rPr lang="en-US" sz="3000" dirty="0"/>
            </a:br>
            <a:r>
              <a:rPr lang="en-US" sz="3000" dirty="0"/>
              <a:t>nous </a:t>
            </a:r>
            <a:r>
              <a:rPr lang="en-US" sz="3000" dirty="0" err="1"/>
              <a:t>attendons</a:t>
            </a:r>
            <a:r>
              <a:rPr lang="en-US" sz="3000" dirty="0"/>
              <a:t> ta venue dans la gloire”</a:t>
            </a:r>
          </a:p>
        </p:txBody>
      </p:sp>
    </p:spTree>
    <p:extLst>
      <p:ext uri="{BB962C8B-B14F-4D97-AF65-F5344CB8AC3E}">
        <p14:creationId xmlns:p14="http://schemas.microsoft.com/office/powerpoint/2010/main" val="41780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59168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>
                <a:solidFill>
                  <a:schemeClr val="tx1"/>
                </a:solidFill>
                <a:latin typeface="+mn-lt"/>
              </a:rPr>
              <a:t>Notre Père (Glorious) chanté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347618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39396" y="1484784"/>
            <a:ext cx="833120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600" b="1" dirty="0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Agnus Dei qui </a:t>
            </a:r>
            <a:r>
              <a:rPr lang="fr-FR" sz="3600" b="1" dirty="0" err="1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tollis</a:t>
            </a:r>
            <a:r>
              <a:rPr lang="fr-FR" sz="3600" b="1" dirty="0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 </a:t>
            </a:r>
            <a:r>
              <a:rPr lang="fr-FR" sz="3600" b="1" dirty="0" err="1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pecca</a:t>
            </a:r>
            <a:r>
              <a:rPr lang="fr-FR" sz="3600" b="1" dirty="0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 </a:t>
            </a:r>
            <a:r>
              <a:rPr lang="fr-FR" sz="3600" b="1" dirty="0" err="1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mundi</a:t>
            </a:r>
            <a:r>
              <a:rPr lang="fr-FR" sz="3600" b="1" dirty="0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, </a:t>
            </a:r>
          </a:p>
          <a:p>
            <a:pPr algn="ctr"/>
            <a:r>
              <a:rPr lang="fr-FR" sz="3600" b="1" dirty="0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miserere </a:t>
            </a:r>
            <a:r>
              <a:rPr lang="fr-FR" sz="3600" b="1" dirty="0" err="1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nobis</a:t>
            </a:r>
            <a:r>
              <a:rPr lang="fr-FR" sz="3600" b="1" dirty="0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 (bis)</a:t>
            </a:r>
          </a:p>
          <a:p>
            <a:pPr algn="ctr"/>
            <a:endParaRPr lang="fr-FR" sz="3600" b="1" dirty="0">
              <a:solidFill>
                <a:schemeClr val="tx1"/>
              </a:solidFill>
              <a:latin typeface="Open Sans" panose="020B0606030504020204" pitchFamily="34" charset="0"/>
              <a:ea typeface="MS PGothic" pitchFamily="34" charset="-128"/>
              <a:cs typeface="+mn-cs"/>
            </a:endParaRPr>
          </a:p>
          <a:p>
            <a:pPr algn="ctr"/>
            <a:r>
              <a:rPr lang="fr-FR" sz="3600" b="1" dirty="0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Agnus Dei qui </a:t>
            </a:r>
            <a:r>
              <a:rPr lang="fr-FR" sz="3600" b="1" dirty="0" err="1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tollis</a:t>
            </a:r>
            <a:r>
              <a:rPr lang="fr-FR" sz="3600" b="1" dirty="0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 </a:t>
            </a:r>
            <a:r>
              <a:rPr lang="fr-FR" sz="3600" b="1" dirty="0" err="1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pecca</a:t>
            </a:r>
            <a:r>
              <a:rPr lang="fr-FR" sz="3600" b="1" dirty="0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 </a:t>
            </a:r>
            <a:r>
              <a:rPr lang="fr-FR" sz="3600" b="1" dirty="0" err="1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mundi</a:t>
            </a:r>
            <a:r>
              <a:rPr lang="fr-FR" sz="3600" b="1" dirty="0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, </a:t>
            </a:r>
          </a:p>
          <a:p>
            <a:pPr algn="ctr"/>
            <a:r>
              <a:rPr lang="fr-FR" sz="3600" b="1" dirty="0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dona </a:t>
            </a:r>
            <a:r>
              <a:rPr lang="fr-FR" sz="3600" b="1" dirty="0" err="1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nobis</a:t>
            </a:r>
            <a:r>
              <a:rPr lang="fr-FR" sz="3600" b="1" dirty="0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 </a:t>
            </a:r>
            <a:r>
              <a:rPr lang="fr-FR" sz="3600" b="1" dirty="0" err="1">
                <a:solidFill>
                  <a:schemeClr val="tx1"/>
                </a:solidFill>
                <a:latin typeface="Open Sans" panose="020B0606030504020204" pitchFamily="34" charset="0"/>
                <a:ea typeface="MS PGothic" pitchFamily="34" charset="-128"/>
                <a:cs typeface="+mn-cs"/>
              </a:rPr>
              <a:t>pacem</a:t>
            </a:r>
            <a:endParaRPr lang="fr-FR" sz="3600" b="1" dirty="0">
              <a:solidFill>
                <a:schemeClr val="tx1"/>
              </a:solidFill>
              <a:latin typeface="Open Sans" panose="020B0606030504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3000" i="1" dirty="0">
                <a:solidFill>
                  <a:srgbClr val="D63800"/>
                </a:solidFill>
                <a:cs typeface="Arial Unicode MS" charset="0"/>
              </a:rPr>
              <a:t>Messe Saint Boniface</a:t>
            </a:r>
          </a:p>
        </p:txBody>
      </p:sp>
    </p:spTree>
    <p:extLst>
      <p:ext uri="{BB962C8B-B14F-4D97-AF65-F5344CB8AC3E}">
        <p14:creationId xmlns:p14="http://schemas.microsoft.com/office/powerpoint/2010/main" val="1327406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 </a:t>
            </a:r>
            <a:r>
              <a:rPr lang="fr-FR" sz="2400" i="1" dirty="0">
                <a:solidFill>
                  <a:srgbClr val="D2533C"/>
                </a:solidFill>
              </a:rPr>
              <a:t>Si le père vous appelle (2/3)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2 - </a:t>
            </a: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 le Père vous appelle, à la tâche des apôtres,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En témoins du seul Pasteur, BIENHEUREUX ETES-VOUS !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 le monde vous appelle, l’accueil et au partage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Pour bâtir son unité, BIENHEUREUX ETES-VOUS !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 l’Eglise vous appelle, A répandre l’Evangile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En tout point de l’univers, BIENHEUREUX ETES-VOUS !</a:t>
            </a:r>
            <a:br>
              <a:rPr lang="fr-FR" sz="3200" dirty="0">
                <a:solidFill>
                  <a:schemeClr val="tx1"/>
                </a:solidFill>
              </a:rPr>
            </a:b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2000" b="1" dirty="0">
                <a:solidFill>
                  <a:schemeClr val="tx1"/>
                </a:solidFill>
              </a:rPr>
              <a:t>Tressaillez de joie ! Tressaillez de joie !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Car vos noms sont inscrits pour toujours dans les cieux !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Tressaillez de joie ! Tressaillez de joie !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Car vos noms sont inscrits dans le cœur de Dieu !</a:t>
            </a:r>
            <a:br>
              <a:rPr lang="fr-FR" sz="2000" dirty="0">
                <a:solidFill>
                  <a:schemeClr val="tx1"/>
                </a:solidFill>
              </a:rPr>
            </a:br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468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>
                <a:solidFill>
                  <a:schemeClr val="tx1"/>
                </a:solidFill>
              </a:rPr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>
                <a:solidFill>
                  <a:schemeClr val="tx1"/>
                </a:solidFill>
              </a:rPr>
              <a:t> </a:t>
            </a:r>
            <a:endParaRPr lang="ja-JP" altLang="fr-FR" sz="5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>
                <a:solidFill>
                  <a:schemeClr val="tx1"/>
                </a:solidFill>
              </a:rPr>
              <a:t>Please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reminded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that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only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baptized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christians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who</a:t>
            </a:r>
            <a:r>
              <a:rPr lang="fr-FR" altLang="fr-FR" sz="2500" dirty="0">
                <a:solidFill>
                  <a:schemeClr val="tx1"/>
                </a:solidFill>
              </a:rPr>
              <a:t> have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Communion. If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have not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Communion,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approach</a:t>
            </a:r>
            <a:r>
              <a:rPr lang="fr-FR" altLang="fr-FR" sz="2500" dirty="0">
                <a:solidFill>
                  <a:schemeClr val="tx1"/>
                </a:solidFill>
              </a:rPr>
              <a:t> the alter </a:t>
            </a:r>
            <a:r>
              <a:rPr lang="fr-FR" altLang="fr-FR" sz="2500" dirty="0" err="1">
                <a:solidFill>
                  <a:schemeClr val="tx1"/>
                </a:solidFill>
              </a:rPr>
              <a:t>with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your</a:t>
            </a:r>
            <a:r>
              <a:rPr lang="fr-FR" altLang="fr-FR" sz="2500" dirty="0">
                <a:solidFill>
                  <a:schemeClr val="tx1"/>
                </a:solidFill>
              </a:rPr>
              <a:t> hands </a:t>
            </a:r>
            <a:r>
              <a:rPr lang="fr-FR" altLang="fr-FR" sz="2500" dirty="0" err="1">
                <a:solidFill>
                  <a:schemeClr val="tx1"/>
                </a:solidFill>
              </a:rPr>
              <a:t>folded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across</a:t>
            </a:r>
            <a:r>
              <a:rPr lang="fr-FR" altLang="fr-FR" sz="2500" dirty="0">
                <a:solidFill>
                  <a:schemeClr val="tx1"/>
                </a:solidFill>
              </a:rPr>
              <a:t> the </a:t>
            </a:r>
            <a:r>
              <a:rPr lang="fr-FR" altLang="fr-FR" sz="2500" dirty="0" err="1">
                <a:solidFill>
                  <a:schemeClr val="tx1"/>
                </a:solidFill>
              </a:rPr>
              <a:t>chest</a:t>
            </a:r>
            <a:r>
              <a:rPr lang="fr-FR" altLang="fr-FR" sz="2500" dirty="0">
                <a:solidFill>
                  <a:schemeClr val="tx1"/>
                </a:solidFill>
              </a:rPr>
              <a:t> in an X in </a:t>
            </a:r>
            <a:r>
              <a:rPr lang="fr-FR" altLang="fr-FR" sz="2500" dirty="0" err="1">
                <a:solidFill>
                  <a:schemeClr val="tx1"/>
                </a:solidFill>
              </a:rPr>
              <a:t>order</a:t>
            </a:r>
            <a:r>
              <a:rPr lang="fr-FR" altLang="fr-FR" sz="2500" dirty="0">
                <a:solidFill>
                  <a:schemeClr val="tx1"/>
                </a:solidFill>
              </a:rPr>
              <a:t> to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val="3634172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Voici le corps et le sang du Seigneur (1/4</a:t>
            </a:r>
            <a:r>
              <a:rPr lang="fr-FR" sz="2400" dirty="0">
                <a:solidFill>
                  <a:srgbClr val="D2533C"/>
                </a:solidFill>
              </a:rPr>
              <a:t>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83568" y="1052736"/>
            <a:ext cx="7992888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Voici le corps et le sang du Seigneur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La coupe du Salut et le pain de la Vie.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Dieu immortel se donne en nourriture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Pour que nous ayons la vie éternelle.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dirty="0">
                <a:solidFill>
                  <a:schemeClr val="tx1"/>
                </a:solidFill>
              </a:rPr>
              <a:t>1- Au moment de passer vers le Père</a:t>
            </a:r>
          </a:p>
          <a:p>
            <a:r>
              <a:rPr lang="fr-FR" sz="3200" dirty="0">
                <a:solidFill>
                  <a:schemeClr val="tx1"/>
                </a:solidFill>
              </a:rPr>
              <a:t>Le Seigneur prit du pain et du vin</a:t>
            </a:r>
          </a:p>
          <a:p>
            <a:r>
              <a:rPr lang="fr-FR" sz="3200" dirty="0">
                <a:solidFill>
                  <a:schemeClr val="tx1"/>
                </a:solidFill>
              </a:rPr>
              <a:t>Pour que soit accompli le mystère</a:t>
            </a:r>
          </a:p>
          <a:p>
            <a:r>
              <a:rPr lang="fr-FR" sz="3200" dirty="0">
                <a:solidFill>
                  <a:schemeClr val="tx1"/>
                </a:solidFill>
              </a:rPr>
              <a:t>Qui apaise à jamais notre faim.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6939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Voici le corps et le sang du Seigneur (2/4</a:t>
            </a:r>
            <a:r>
              <a:rPr lang="fr-FR" sz="2400" dirty="0">
                <a:solidFill>
                  <a:srgbClr val="D2533C"/>
                </a:solidFill>
              </a:rPr>
              <a:t>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83568" y="1052736"/>
            <a:ext cx="7992888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Voici le corps et le sang du Seigneur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La coupe du Salut et le pain de la Vie.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Dieu immortel se donne en nourriture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Pour que nous ayons la vie éternelle.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dirty="0">
                <a:solidFill>
                  <a:schemeClr val="tx1"/>
                </a:solidFill>
              </a:rPr>
              <a:t>2- Dieu se livre lui-même en partage</a:t>
            </a:r>
          </a:p>
          <a:p>
            <a:r>
              <a:rPr lang="fr-FR" sz="3200" dirty="0">
                <a:solidFill>
                  <a:schemeClr val="tx1"/>
                </a:solidFill>
              </a:rPr>
              <a:t>Par amour pour son peuple affamé.</a:t>
            </a:r>
          </a:p>
          <a:p>
            <a:r>
              <a:rPr lang="fr-FR" sz="3200" dirty="0">
                <a:solidFill>
                  <a:schemeClr val="tx1"/>
                </a:solidFill>
              </a:rPr>
              <a:t>Il nous comble de son héritage</a:t>
            </a:r>
          </a:p>
          <a:p>
            <a:r>
              <a:rPr lang="fr-FR" sz="3200" dirty="0">
                <a:solidFill>
                  <a:schemeClr val="tx1"/>
                </a:solidFill>
              </a:rPr>
              <a:t>Afin que nous soyons rassasiés.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4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Voici le corps et le sang du Seigneur (</a:t>
            </a:r>
            <a:r>
              <a:rPr lang="fr-FR" i="1" dirty="0">
                <a:solidFill>
                  <a:srgbClr val="D2533C"/>
                </a:solidFill>
              </a:rPr>
              <a:t>3</a:t>
            </a:r>
            <a:r>
              <a:rPr lang="fr-FR" sz="2400" i="1" dirty="0">
                <a:solidFill>
                  <a:srgbClr val="D2533C"/>
                </a:solidFill>
              </a:rPr>
              <a:t>/4</a:t>
            </a:r>
            <a:r>
              <a:rPr lang="fr-FR" sz="2400" dirty="0">
                <a:solidFill>
                  <a:srgbClr val="D2533C"/>
                </a:solidFill>
              </a:rPr>
              <a:t>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83568" y="1052736"/>
            <a:ext cx="7992888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Voici le corps et le sang du Seigneur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La coupe du Salut et le pain de la Vie.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Dieu immortel se donne en nourriture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Pour que nous ayons la vie éternelle.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dirty="0">
                <a:solidFill>
                  <a:schemeClr val="tx1"/>
                </a:solidFill>
              </a:rPr>
              <a:t>3. C’est la foi qui nous fait reconnaître</a:t>
            </a:r>
          </a:p>
          <a:p>
            <a:r>
              <a:rPr lang="fr-FR" sz="3200" dirty="0">
                <a:solidFill>
                  <a:schemeClr val="tx1"/>
                </a:solidFill>
              </a:rPr>
              <a:t>Dans ce pain et ce vin consacrés,</a:t>
            </a:r>
          </a:p>
          <a:p>
            <a:r>
              <a:rPr lang="fr-FR" sz="3200" dirty="0">
                <a:solidFill>
                  <a:schemeClr val="tx1"/>
                </a:solidFill>
              </a:rPr>
              <a:t>La présence de Dieu notre Maître,</a:t>
            </a:r>
          </a:p>
          <a:p>
            <a:r>
              <a:rPr lang="fr-FR" sz="3200" dirty="0">
                <a:solidFill>
                  <a:schemeClr val="tx1"/>
                </a:solidFill>
              </a:rPr>
              <a:t>Le Seigneur Jésus ressuscité.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029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Voici le corps et le sang du Seigneur (</a:t>
            </a:r>
            <a:r>
              <a:rPr lang="fr-FR" i="1" dirty="0">
                <a:solidFill>
                  <a:srgbClr val="D2533C"/>
                </a:solidFill>
              </a:rPr>
              <a:t>4</a:t>
            </a:r>
            <a:r>
              <a:rPr lang="fr-FR" sz="2400" i="1" dirty="0">
                <a:solidFill>
                  <a:srgbClr val="D2533C"/>
                </a:solidFill>
              </a:rPr>
              <a:t>/4)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83568" y="1052736"/>
            <a:ext cx="7992888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Voici le corps et le sang du Seigneur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La coupe du Salut et le pain de la Vie.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Dieu immortel se donne en nourriture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Pour que nous ayons la vie éternelle.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dirty="0">
                <a:solidFill>
                  <a:schemeClr val="tx1"/>
                </a:solidFill>
              </a:rPr>
              <a:t>4. Que nos langues sans cesse proclament</a:t>
            </a:r>
          </a:p>
          <a:p>
            <a:r>
              <a:rPr lang="fr-FR" sz="3200" dirty="0">
                <a:solidFill>
                  <a:schemeClr val="tx1"/>
                </a:solidFill>
              </a:rPr>
              <a:t>La merveille que Dieu fait pour nous.</a:t>
            </a:r>
          </a:p>
          <a:p>
            <a:r>
              <a:rPr lang="fr-FR" sz="3200" dirty="0">
                <a:solidFill>
                  <a:schemeClr val="tx1"/>
                </a:solidFill>
              </a:rPr>
              <a:t>Aujourd’hui il allume une flamme,</a:t>
            </a:r>
          </a:p>
          <a:p>
            <a:r>
              <a:rPr lang="fr-FR" sz="3200" dirty="0">
                <a:solidFill>
                  <a:schemeClr val="tx1"/>
                </a:solidFill>
              </a:rPr>
              <a:t>Afin que nous l’aimions jusqu’au bout.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054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7B034AF-27C0-E763-AA4A-DD88629D0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90600"/>
            <a:ext cx="8578850" cy="542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1" dirty="0">
                <a:solidFill>
                  <a:srgbClr val="0070C0"/>
                </a:solidFill>
              </a:rPr>
              <a:t>R/ Qu’exulte tout l’univers, que soit chantée en tous lieux, La puissance de Dieu.</a:t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>Dans une même allégresse, terre et cieux dansent de joie, Chantent alléluia !</a:t>
            </a: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dirty="0"/>
              <a:t>1. Par amour des pécheurs</a:t>
            </a:r>
            <a:br>
              <a:rPr lang="fr-FR" sz="3200" dirty="0"/>
            </a:br>
            <a:r>
              <a:rPr lang="fr-FR" sz="3200" dirty="0"/>
              <a:t>La lumière est venue ;</a:t>
            </a:r>
            <a:br>
              <a:rPr lang="fr-FR" sz="3200" dirty="0"/>
            </a:br>
            <a:r>
              <a:rPr lang="fr-FR" sz="3200" dirty="0"/>
              <a:t>Elle a changé les cœurs</a:t>
            </a:r>
            <a:br>
              <a:rPr lang="fr-FR" sz="3200" dirty="0"/>
            </a:br>
            <a:r>
              <a:rPr lang="fr-FR" sz="3200" dirty="0"/>
              <a:t>De tous ceux qui l’ont reconnue.</a:t>
            </a: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452EA1A-9883-F09A-CD62-98BF232B1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>
                <a:solidFill>
                  <a:srgbClr val="D2533C"/>
                </a:solidFill>
              </a:rPr>
              <a:t>Sortie: </a:t>
            </a:r>
            <a:r>
              <a:rPr lang="fr-FR" b="1" i="1" kern="0" dirty="0">
                <a:solidFill>
                  <a:srgbClr val="D2533C"/>
                </a:solidFill>
              </a:rPr>
              <a:t>Qu’exulte tout l’univers (1/3)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400" i="1" kern="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7B034AF-27C0-E763-AA4A-DD88629D0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90600"/>
            <a:ext cx="8578850" cy="542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1" dirty="0">
                <a:solidFill>
                  <a:srgbClr val="0070C0"/>
                </a:solidFill>
              </a:rPr>
              <a:t>R/ Qu’exulte tout l’univers, que soit chantée en tous lieux, La puissance de Dieu.</a:t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>Dans une même allégresse, terre et cieux dansent de joie, Chantent alléluia !</a:t>
            </a: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dirty="0"/>
              <a:t>2. Vous étiez dans la nuit,</a:t>
            </a:r>
            <a:br>
              <a:rPr lang="fr-FR" sz="3200" dirty="0"/>
            </a:br>
            <a:r>
              <a:rPr lang="fr-FR" sz="3200" dirty="0"/>
              <a:t>Maintenant jubilez</a:t>
            </a:r>
            <a:br>
              <a:rPr lang="fr-FR" sz="3200" dirty="0"/>
            </a:br>
            <a:r>
              <a:rPr lang="fr-FR" sz="3200" dirty="0"/>
              <a:t>Dieu vous donne la vie ;</a:t>
            </a:r>
            <a:br>
              <a:rPr lang="fr-FR" sz="3200" dirty="0"/>
            </a:br>
            <a:r>
              <a:rPr lang="fr-FR" sz="3200" dirty="0"/>
              <a:t>Par amour, il s’est incarné.</a:t>
            </a: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452EA1A-9883-F09A-CD62-98BF232B1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>
                <a:solidFill>
                  <a:srgbClr val="D2533C"/>
                </a:solidFill>
              </a:rPr>
              <a:t>Sortie: </a:t>
            </a:r>
            <a:r>
              <a:rPr lang="fr-FR" b="1" i="1" kern="0" dirty="0">
                <a:solidFill>
                  <a:srgbClr val="D2533C"/>
                </a:solidFill>
              </a:rPr>
              <a:t>Qu’exulte tout l’univers (2/3)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400" i="1" kern="0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1837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7B034AF-27C0-E763-AA4A-DD88629D0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90600"/>
            <a:ext cx="8578850" cy="542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1" dirty="0">
                <a:solidFill>
                  <a:srgbClr val="0070C0"/>
                </a:solidFill>
              </a:rPr>
              <a:t>R/ Qu’exulte tout l’univers, que soit chantée en tous lieux, La puissance de Dieu.</a:t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>Dans une même allégresse, terre et cieux dansent de joie, Chantent alléluia !</a:t>
            </a: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dirty="0"/>
              <a:t>3. Exultez, rendez gloire,</a:t>
            </a:r>
            <a:br>
              <a:rPr lang="fr-FR" sz="3200" dirty="0"/>
            </a:br>
            <a:r>
              <a:rPr lang="fr-FR" sz="3200" dirty="0"/>
              <a:t>Chantez que Dieu est bon,</a:t>
            </a:r>
            <a:br>
              <a:rPr lang="fr-FR" sz="3200" dirty="0"/>
            </a:br>
            <a:r>
              <a:rPr lang="fr-FR" sz="3200" dirty="0"/>
              <a:t>Christ est notre victoire,</a:t>
            </a:r>
            <a:br>
              <a:rPr lang="fr-FR" sz="3200" dirty="0"/>
            </a:br>
            <a:r>
              <a:rPr lang="fr-FR" sz="3200" dirty="0"/>
              <a:t>Il est notre résurrection.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452EA1A-9883-F09A-CD62-98BF232B1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>
                <a:solidFill>
                  <a:srgbClr val="D2533C"/>
                </a:solidFill>
              </a:rPr>
              <a:t>Sortie: </a:t>
            </a:r>
            <a:r>
              <a:rPr lang="fr-FR" b="1" i="1" kern="0" dirty="0">
                <a:solidFill>
                  <a:srgbClr val="D2533C"/>
                </a:solidFill>
              </a:rPr>
              <a:t>Qu’exulte tout l’univers (3/3)</a:t>
            </a: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400" i="1" kern="0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6739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vi-VN" sz="4000" b="1" i="1" dirty="0">
                <a:ea typeface="ＭＳ Ｐゴシック" pitchFamily="34" charset="-128"/>
              </a:rPr>
              <a:t>à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vi-VN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 </a:t>
            </a:r>
            <a:r>
              <a:rPr lang="fr-FR" sz="2400" i="1" dirty="0">
                <a:solidFill>
                  <a:srgbClr val="D2533C"/>
                </a:solidFill>
              </a:rPr>
              <a:t>Si le père vous appelle (3/3)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3 - </a:t>
            </a: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 le Père vous appelle, A parler de ses merveilles,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conduire son troupeau, BIENHEUREUX ETES-VOUS !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 le monde vous appelle, A marcher vers la lumière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Pour trouver la vérité, BIENHEUREUX ETES-VOUS !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 l’Eglise vous appelle, A semer avec patience</a:t>
            </a:r>
            <a:br>
              <a:rPr lang="fr-FR" sz="2400" dirty="0"/>
            </a:b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Pour que lève un blé nouveau, BIENHEUREUX ETES-VOUS !</a:t>
            </a:r>
            <a:br>
              <a:rPr lang="fr-FR" sz="3200" dirty="0">
                <a:solidFill>
                  <a:schemeClr val="tx1"/>
                </a:solidFill>
              </a:rPr>
            </a:b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2000" b="1" dirty="0">
                <a:solidFill>
                  <a:schemeClr val="tx1"/>
                </a:solidFill>
              </a:rPr>
              <a:t>Tressaillez de joie ! Tressaillez de joie !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Car vos noms sont inscrits pour toujours dans les cieux !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Tressaillez de joie ! Tressaillez de joie !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Car vos noms sont inscrits dans le cœur de Dieu !</a:t>
            </a:r>
            <a:br>
              <a:rPr lang="fr-FR" sz="2000" dirty="0">
                <a:solidFill>
                  <a:schemeClr val="tx1"/>
                </a:solidFill>
              </a:rPr>
            </a:br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3762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505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i="1" dirty="0">
                <a:solidFill>
                  <a:srgbClr val="D63800"/>
                </a:solidFill>
              </a:rPr>
              <a:t>Prière pénitentielle</a:t>
            </a:r>
            <a:endParaRPr lang="en-GB" sz="3200" i="1" dirty="0">
              <a:solidFill>
                <a:srgbClr val="D638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6815" y="1196752"/>
            <a:ext cx="8542337" cy="51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Je confesse à Dieu tout puissant,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Je reconnais devant vous, </a:t>
            </a:r>
            <a:r>
              <a:rPr lang="fr-FR" sz="3200" b="1" dirty="0">
                <a:solidFill>
                  <a:schemeClr val="tx1"/>
                </a:solidFill>
              </a:rPr>
              <a:t>frères et sœurs</a:t>
            </a:r>
            <a:r>
              <a:rPr lang="fr-FR" sz="3200" dirty="0">
                <a:solidFill>
                  <a:schemeClr val="tx1"/>
                </a:solidFill>
              </a:rPr>
              <a:t>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que j'ai péché, en pensée, en parole,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 par action et par omission.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Oui, j'ai vraiment péché.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C'est pourquoi je supplie la </a:t>
            </a:r>
            <a:r>
              <a:rPr lang="fr-FR" sz="3200" b="1" dirty="0">
                <a:solidFill>
                  <a:schemeClr val="tx1"/>
                </a:solidFill>
              </a:rPr>
              <a:t>Bienheureuse</a:t>
            </a:r>
            <a:r>
              <a:rPr lang="fr-FR" sz="3200" dirty="0">
                <a:solidFill>
                  <a:schemeClr val="tx1"/>
                </a:solidFill>
              </a:rPr>
              <a:t> Vierge Marie,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les anges et tous les saints,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et vous aussi, </a:t>
            </a:r>
            <a:r>
              <a:rPr lang="fr-FR" sz="3200" b="1" dirty="0">
                <a:solidFill>
                  <a:schemeClr val="tx1"/>
                </a:solidFill>
              </a:rPr>
              <a:t>frères et sœurs </a:t>
            </a:r>
            <a:r>
              <a:rPr lang="fr-FR" sz="3200" dirty="0">
                <a:solidFill>
                  <a:schemeClr val="tx1"/>
                </a:solidFill>
              </a:rPr>
              <a:t>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de prier pour moi le Seigneur notre Dieu.</a:t>
            </a:r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Kyrie: </a:t>
            </a:r>
            <a:r>
              <a:rPr lang="en-US" sz="2400" b="1" dirty="0">
                <a:solidFill>
                  <a:srgbClr val="D2533C"/>
                </a:solidFill>
              </a:rPr>
              <a:t>Messe de St Jean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80120" y="2060848"/>
            <a:ext cx="8460432" cy="4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742950" indent="-742950" algn="ctr">
              <a:buAutoNum type="arabicPeriod"/>
            </a:pPr>
            <a:r>
              <a:rPr lang="fr-FR" sz="3200" dirty="0">
                <a:solidFill>
                  <a:schemeClr val="tx1"/>
                </a:solidFill>
                <a:latin typeface="Arial Narrow" panose="020B0606020202030204" pitchFamily="34" charset="0"/>
              </a:rPr>
              <a:t>Kyrie eleison</a:t>
            </a:r>
          </a:p>
          <a:p>
            <a:pPr marL="742950" indent="-742950" algn="ctr">
              <a:buAutoNum type="arabicPeriod"/>
            </a:pPr>
            <a:r>
              <a:rPr lang="fr-FR" sz="3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Christe</a:t>
            </a:r>
            <a:r>
              <a:rPr lang="fr-FR" sz="3200" dirty="0">
                <a:solidFill>
                  <a:schemeClr val="tx1"/>
                </a:solidFill>
                <a:latin typeface="Arial Narrow" panose="020B0606020202030204" pitchFamily="34" charset="0"/>
              </a:rPr>
              <a:t> eleison</a:t>
            </a:r>
          </a:p>
          <a:p>
            <a:pPr marL="742950" indent="-742950" algn="ctr">
              <a:buAutoNum type="arabicPeriod"/>
            </a:pPr>
            <a:r>
              <a:rPr lang="fr-FR" sz="3200" dirty="0">
                <a:solidFill>
                  <a:schemeClr val="tx1"/>
                </a:solidFill>
                <a:latin typeface="Arial Narrow" panose="020B0606020202030204" pitchFamily="34" charset="0"/>
              </a:rPr>
              <a:t>Kyrie eleison</a:t>
            </a:r>
          </a:p>
          <a:p>
            <a:pPr algn="ctr"/>
            <a:endParaRPr lang="fr-FR" sz="3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400" b="1" i="1" dirty="0">
              <a:solidFill>
                <a:schemeClr val="tx1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865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 </a:t>
            </a:r>
            <a:r>
              <a:rPr lang="fr-FR" sz="2400" i="1" dirty="0">
                <a:solidFill>
                  <a:srgbClr val="D2533C"/>
                </a:solidFill>
              </a:rPr>
              <a:t>Messe de Saint Jean </a:t>
            </a:r>
            <a:r>
              <a:rPr lang="en-US" sz="2400" i="1" dirty="0">
                <a:solidFill>
                  <a:srgbClr val="D2533C"/>
                </a:solidFill>
              </a:rPr>
              <a:t>(1/2)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51520" y="1097261"/>
            <a:ext cx="8640960" cy="5096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>
                <a:solidFill>
                  <a:schemeClr val="tx1"/>
                </a:solidFill>
              </a:rPr>
              <a:t>Gloria, gloria, in </a:t>
            </a:r>
            <a:r>
              <a:rPr lang="fr-FR" sz="3200" b="1" dirty="0" err="1">
                <a:solidFill>
                  <a:schemeClr val="tx1"/>
                </a:solidFill>
              </a:rPr>
              <a:t>Excelsis</a:t>
            </a:r>
            <a:r>
              <a:rPr lang="fr-FR" sz="3200" b="1" dirty="0">
                <a:solidFill>
                  <a:schemeClr val="tx1"/>
                </a:solidFill>
              </a:rPr>
              <a:t> Deo !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>
                <a:solidFill>
                  <a:schemeClr val="tx1"/>
                </a:solidFill>
              </a:rPr>
              <a:t>Gloria, gloria, in </a:t>
            </a:r>
            <a:r>
              <a:rPr lang="fr-FR" sz="3200" b="1" dirty="0" err="1">
                <a:solidFill>
                  <a:schemeClr val="tx1"/>
                </a:solidFill>
              </a:rPr>
              <a:t>Excelsis</a:t>
            </a:r>
            <a:r>
              <a:rPr lang="fr-FR" sz="3200" b="1" dirty="0">
                <a:solidFill>
                  <a:schemeClr val="tx1"/>
                </a:solidFill>
              </a:rPr>
              <a:t> Deo !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b="1" dirty="0">
              <a:solidFill>
                <a:schemeClr val="tx1"/>
              </a:solidFill>
            </a:endParaRP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solidFill>
                  <a:schemeClr val="tx1"/>
                </a:solidFill>
              </a:rPr>
              <a:t>Et paix sur la terre aux hommes qui l’aiment! </a:t>
            </a: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solidFill>
                  <a:schemeClr val="tx1"/>
                </a:solidFill>
              </a:rPr>
              <a:t>Nous te louons, nous te bénissons, 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Nous t'adorons, nous te glorifions, </a:t>
            </a: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solidFill>
                  <a:schemeClr val="tx1"/>
                </a:solidFill>
              </a:rPr>
              <a:t>Nous te rendons grâce pour ton immense gloire</a:t>
            </a: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solidFill>
                  <a:schemeClr val="tx1"/>
                </a:solidFill>
              </a:rPr>
              <a:t>Seigneur Dieu, roi du ciel, Dieu le Père tout-puissant.</a:t>
            </a: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solidFill>
                  <a:schemeClr val="tx1"/>
                </a:solidFill>
              </a:rPr>
              <a:t>Seigneur, Fils unique, Jésus Christ,</a:t>
            </a: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solidFill>
                  <a:schemeClr val="tx1"/>
                </a:solidFill>
              </a:rPr>
              <a:t>Seigneur Dieu, Agneau de Dieu, le Fils du Père ;</a:t>
            </a: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>
                <a:solidFill>
                  <a:schemeClr val="tx1"/>
                </a:solidFill>
              </a:rPr>
              <a:t>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55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 </a:t>
            </a:r>
            <a:r>
              <a:rPr lang="fr-FR" sz="2400" i="1" dirty="0">
                <a:solidFill>
                  <a:srgbClr val="D2533C"/>
                </a:solidFill>
              </a:rPr>
              <a:t>Messe de Saint Jean </a:t>
            </a:r>
            <a:r>
              <a:rPr lang="en-US" sz="2400" i="1" dirty="0">
                <a:solidFill>
                  <a:srgbClr val="D2533C"/>
                </a:solidFill>
              </a:rPr>
              <a:t>(2/2)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51520" y="1097261"/>
            <a:ext cx="8640960" cy="5096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b="1" dirty="0">
              <a:solidFill>
                <a:schemeClr val="tx1"/>
              </a:solidFill>
            </a:endParaRP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solidFill>
                  <a:schemeClr val="tx1"/>
                </a:solidFill>
              </a:rPr>
              <a:t>Toi qui enlèves les péchés du monde, prends pitié de nous ;</a:t>
            </a: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solidFill>
                  <a:schemeClr val="tx1"/>
                </a:solidFill>
              </a:rPr>
              <a:t>Toi qui enlèves les péchés du monde, reçois notre prière ;</a:t>
            </a: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solidFill>
                  <a:schemeClr val="tx1"/>
                </a:solidFill>
              </a:rPr>
              <a:t>Toi qui es assis à la droite du Père, prends pitié de nous.</a:t>
            </a: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solidFill>
                  <a:schemeClr val="tx1"/>
                </a:solidFill>
              </a:rPr>
              <a:t>Car toi seul es saint, toi seul es Seigneur,</a:t>
            </a: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solidFill>
                  <a:schemeClr val="tx1"/>
                </a:solidFill>
              </a:rPr>
              <a:t>Toi seul es le Très-Haut : Jésus Christ,</a:t>
            </a: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solidFill>
                  <a:schemeClr val="tx1"/>
                </a:solidFill>
              </a:rPr>
              <a:t>avec le Saint-Esprit</a:t>
            </a: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dirty="0">
                <a:solidFill>
                  <a:schemeClr val="tx1"/>
                </a:solidFill>
              </a:rPr>
              <a:t>Dans la gloire de Dieu le Père. Amen.</a:t>
            </a:r>
            <a:r>
              <a:rPr lang="fr-FR" sz="3200" dirty="0">
                <a:solidFill>
                  <a:schemeClr val="tx1"/>
                </a:solidFill>
              </a:rPr>
              <a:t>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b="1" dirty="0">
              <a:solidFill>
                <a:schemeClr val="tx1"/>
              </a:solidFill>
            </a:endParaRPr>
          </a:p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dirty="0">
                <a:solidFill>
                  <a:schemeClr val="tx1"/>
                </a:solidFill>
              </a:rPr>
              <a:t>Gloria, gloria, in </a:t>
            </a:r>
            <a:r>
              <a:rPr lang="fr-FR" sz="2800" b="1" dirty="0" err="1">
                <a:solidFill>
                  <a:schemeClr val="tx1"/>
                </a:solidFill>
              </a:rPr>
              <a:t>Excelsis</a:t>
            </a:r>
            <a:r>
              <a:rPr lang="fr-FR" sz="2800" b="1" dirty="0">
                <a:solidFill>
                  <a:schemeClr val="tx1"/>
                </a:solidFill>
              </a:rPr>
              <a:t> Deo !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dirty="0">
                <a:solidFill>
                  <a:schemeClr val="tx1"/>
                </a:solidFill>
              </a:rPr>
              <a:t>Gloria, gloria, in </a:t>
            </a:r>
            <a:r>
              <a:rPr lang="fr-FR" sz="2800" b="1" dirty="0" err="1">
                <a:solidFill>
                  <a:schemeClr val="tx1"/>
                </a:solidFill>
              </a:rPr>
              <a:t>Excelsis</a:t>
            </a:r>
            <a:r>
              <a:rPr lang="fr-FR" sz="2800" b="1" dirty="0">
                <a:solidFill>
                  <a:schemeClr val="tx1"/>
                </a:solidFill>
              </a:rPr>
              <a:t> Deo !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b="1" dirty="0">
              <a:solidFill>
                <a:schemeClr val="tx1"/>
              </a:solidFill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490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39542</TotalTime>
  <Words>1925</Words>
  <Application>Microsoft Office PowerPoint</Application>
  <PresentationFormat>On-screen Show (4:3)</PresentationFormat>
  <Paragraphs>219</Paragraphs>
  <Slides>39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50" baseType="lpstr">
      <vt:lpstr>Arial Unicode MS</vt:lpstr>
      <vt:lpstr>Microsoft YaHei</vt:lpstr>
      <vt:lpstr>MS PGothic</vt:lpstr>
      <vt:lpstr>MS PGothic</vt:lpstr>
      <vt:lpstr>Arial</vt:lpstr>
      <vt:lpstr>Arial Narrow</vt:lpstr>
      <vt:lpstr>Calibri</vt:lpstr>
      <vt:lpstr>Open Sans</vt:lpstr>
      <vt:lpstr>Times New Roman</vt:lpstr>
      <vt:lpstr>1_Office Theme</vt:lpstr>
      <vt:lpstr>Clarity</vt:lpstr>
      <vt:lpstr> Bienvenue !</vt:lpstr>
      <vt:lpstr>Entrée:  Si le père vous appelle (1/3)</vt:lpstr>
      <vt:lpstr>Entrée:  Si le père vous appelle (2/3)</vt:lpstr>
      <vt:lpstr>Entrée:  Si le père vous appelle (3/3)</vt:lpstr>
      <vt:lpstr>PowerPoint Presentation</vt:lpstr>
      <vt:lpstr>PowerPoint Presentation</vt:lpstr>
      <vt:lpstr>Kyrie: Messe de St Jean</vt:lpstr>
      <vt:lpstr>Gloria:  Messe de Saint Jean (1/2)</vt:lpstr>
      <vt:lpstr>Gloria:  Messe de Saint Jean (2/2)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Prière Universelle</vt:lpstr>
      <vt:lpstr>PowerPoint Presentation</vt:lpstr>
      <vt:lpstr>PowerPoint Presentation</vt:lpstr>
      <vt:lpstr>PowerPoint Presentation</vt:lpstr>
      <vt:lpstr>Prière sur les offrandes </vt:lpstr>
      <vt:lpstr>PowerPoint Presentation</vt:lpstr>
      <vt:lpstr>PowerPoint Presentation</vt:lpstr>
      <vt:lpstr>PowerPoint Presentation</vt:lpstr>
      <vt:lpstr>Prière eucharistique, acclamation du mystère de la foi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Bon dimanche à tous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 CHANTS de Messe  du 20 NOV 2016</dc:title>
  <dc:creator>Stéphanie Pintrand</dc:creator>
  <cp:lastModifiedBy>Herve, Alexis</cp:lastModifiedBy>
  <cp:revision>410</cp:revision>
  <cp:lastPrinted>2024-12-14T05:14:35Z</cp:lastPrinted>
  <dcterms:created xsi:type="dcterms:W3CDTF">1601-01-01T00:00:00Z</dcterms:created>
  <dcterms:modified xsi:type="dcterms:W3CDTF">2025-02-08T14:50:13Z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126b41-51bb-428a-b581-ce6985e7cc0a_Enabled">
    <vt:lpwstr>true</vt:lpwstr>
  </property>
  <property fmtid="{D5CDD505-2E9C-101B-9397-08002B2CF9AE}" pid="3" name="MSIP_Label_54126b41-51bb-428a-b581-ce6985e7cc0a_SetDate">
    <vt:lpwstr>2025-02-08T13:57:57Z</vt:lpwstr>
  </property>
  <property fmtid="{D5CDD505-2E9C-101B-9397-08002B2CF9AE}" pid="4" name="MSIP_Label_54126b41-51bb-428a-b581-ce6985e7cc0a_Method">
    <vt:lpwstr>Privileged</vt:lpwstr>
  </property>
  <property fmtid="{D5CDD505-2E9C-101B-9397-08002B2CF9AE}" pid="5" name="MSIP_Label_54126b41-51bb-428a-b581-ce6985e7cc0a_Name">
    <vt:lpwstr>Non-Business</vt:lpwstr>
  </property>
  <property fmtid="{D5CDD505-2E9C-101B-9397-08002B2CF9AE}" pid="6" name="MSIP_Label_54126b41-51bb-428a-b581-ce6985e7cc0a_SiteId">
    <vt:lpwstr>d584a4b7-b1f2-4714-a578-fd4d43c146a6</vt:lpwstr>
  </property>
  <property fmtid="{D5CDD505-2E9C-101B-9397-08002B2CF9AE}" pid="7" name="MSIP_Label_54126b41-51bb-428a-b581-ce6985e7cc0a_ActionId">
    <vt:lpwstr>76e14d3d-c539-4882-8322-f9eb7795c9c2</vt:lpwstr>
  </property>
  <property fmtid="{D5CDD505-2E9C-101B-9397-08002B2CF9AE}" pid="8" name="MSIP_Label_54126b41-51bb-428a-b581-ce6985e7cc0a_ContentBits">
    <vt:lpwstr>0</vt:lpwstr>
  </property>
</Properties>
</file>