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2"/>
  </p:notesMasterIdLst>
  <p:sldIdLst>
    <p:sldId id="617" r:id="rId2"/>
    <p:sldId id="681" r:id="rId3"/>
    <p:sldId id="682" r:id="rId4"/>
    <p:sldId id="683" r:id="rId5"/>
    <p:sldId id="650" r:id="rId6"/>
    <p:sldId id="715" r:id="rId7"/>
    <p:sldId id="675" r:id="rId8"/>
    <p:sldId id="716" r:id="rId9"/>
    <p:sldId id="457" r:id="rId10"/>
    <p:sldId id="330" r:id="rId11"/>
    <p:sldId id="717" r:id="rId12"/>
    <p:sldId id="678" r:id="rId13"/>
    <p:sldId id="267" r:id="rId14"/>
    <p:sldId id="610" r:id="rId15"/>
    <p:sldId id="718" r:id="rId16"/>
    <p:sldId id="562" r:id="rId17"/>
    <p:sldId id="721" r:id="rId18"/>
    <p:sldId id="674" r:id="rId19"/>
    <p:sldId id="719" r:id="rId20"/>
    <p:sldId id="685" r:id="rId21"/>
    <p:sldId id="686" r:id="rId22"/>
    <p:sldId id="687" r:id="rId23"/>
    <p:sldId id="688" r:id="rId24"/>
    <p:sldId id="689" r:id="rId25"/>
    <p:sldId id="690" r:id="rId26"/>
    <p:sldId id="720" r:id="rId27"/>
    <p:sldId id="712" r:id="rId28"/>
    <p:sldId id="496" r:id="rId29"/>
    <p:sldId id="713" r:id="rId30"/>
    <p:sldId id="714" r:id="rId31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75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8BB2820B-0842-2148-BFD2-8841B28375AB}" type="datetimeFigureOut">
              <a:rPr lang="fr-FR" smtClean="0"/>
              <a:pPr/>
              <a:t>02/05/2024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46B1725-74BF-6347-8242-CA107353125C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5962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5104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215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29259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821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2640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87388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9041289E-D20E-A749-9D32-E4E0D510EC1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4096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096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269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6790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1221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E758A5B5-D9F7-4ADF-8307-01C9A21ED375}" type="slidenum">
              <a:rPr lang="en-US"/>
              <a:pPr/>
              <a:t>10</a:t>
            </a:fld>
            <a:endParaRPr lang="en-US"/>
          </a:p>
        </p:txBody>
      </p:sp>
      <p:sp>
        <p:nvSpPr>
          <p:cNvPr id="30721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9DEEC6A3-61FB-4B0A-9F49-0EDB08D909BA}" type="slidenum">
              <a:rPr lang="en-US"/>
              <a:pPr/>
              <a:t>14</a:t>
            </a:fld>
            <a:endParaRPr lang="en-US"/>
          </a:p>
        </p:txBody>
      </p:sp>
      <p:sp>
        <p:nvSpPr>
          <p:cNvPr id="33793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993775" y="776288"/>
            <a:ext cx="5116513" cy="38385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10987" y="4860474"/>
            <a:ext cx="5683541" cy="460525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424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021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2957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7647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pPr/>
              <a:t>Thursday, May 2, 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pPr/>
              <a:t>Thursday, May 2, 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fr-FR" sz="4000" i="1" cap="small" dirty="0"/>
            </a:br>
            <a:r>
              <a:rPr lang="fr-FR" sz="4000" b="1" cap="small" dirty="0">
                <a:latin typeface="Arial Narrow" panose="020B0606020202030204" pitchFamily="34" charset="0"/>
              </a:rPr>
              <a:t>Dimanche </a:t>
            </a:r>
            <a:r>
              <a:rPr lang="" sz="4000" b="1" cap="small" dirty="0">
                <a:latin typeface="Arial Narrow" panose="020B0606020202030204" pitchFamily="34" charset="0"/>
              </a:rPr>
              <a:t>5</a:t>
            </a:r>
            <a:r>
              <a:rPr lang="fr-FR" sz="4000" b="1" cap="small" dirty="0">
                <a:latin typeface="Arial Narrow" panose="020B0606020202030204" pitchFamily="34" charset="0"/>
              </a:rPr>
              <a:t> Mai 20</a:t>
            </a:r>
            <a:r>
              <a:rPr lang="" sz="4000" b="1" cap="small" dirty="0">
                <a:latin typeface="Arial Narrow" panose="020B0606020202030204" pitchFamily="34" charset="0"/>
              </a:rPr>
              <a:t>24</a:t>
            </a:r>
            <a:endParaRPr lang="en-US" sz="4000" b="1" cap="small" dirty="0">
              <a:latin typeface="Arial Narrow" panose="020B060602020203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436096" y="6211888"/>
            <a:ext cx="3250704" cy="367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dirty="0" err="1">
                <a:solidFill>
                  <a:srgbClr val="292934"/>
                </a:solidFill>
                <a:cs typeface="Arial Unicode MS" charset="0"/>
              </a:rPr>
              <a:t>Paroisse</a:t>
            </a:r>
            <a:r>
              <a:rPr lang="en-US" dirty="0">
                <a:solidFill>
                  <a:srgbClr val="292934"/>
                </a:solidFill>
                <a:cs typeface="Arial Unicode MS" charset="0"/>
              </a:rPr>
              <a:t> St Michel Shanghai</a:t>
            </a:r>
          </a:p>
        </p:txBody>
      </p:sp>
    </p:spTree>
    <p:extLst>
      <p:ext uri="{BB962C8B-B14F-4D97-AF65-F5344CB8AC3E}">
        <p14:creationId xmlns:p14="http://schemas.microsoft.com/office/powerpoint/2010/main" val="2827703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45583" y="180975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dirty="0">
                <a:solidFill>
                  <a:srgbClr val="000000"/>
                </a:solidFill>
              </a:rPr>
              <a:t>LITURGIE DE LA PAROLE  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50825" y="1052513"/>
            <a:ext cx="90741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dirty="0">
                <a:solidFill>
                  <a:srgbClr val="D63800"/>
                </a:solidFill>
              </a:rPr>
              <a:t>Alleluia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Si quelqu’un m’aime, il gardera ma parole,</a:t>
            </a:r>
            <a:br>
              <a:rPr lang="fr-FR" sz="2800" dirty="0"/>
            </a:br>
            <a:r>
              <a:rPr lang="fr-FR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dit le Seigneur ; mon Père l’aimera, et nous viendrons vers lui. </a:t>
            </a:r>
            <a:r>
              <a:rPr lang="en-US" sz="2800" b="1" i="1" dirty="0"/>
              <a:t>Alleluia</a:t>
            </a: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28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sz="2800" dirty="0">
              <a:solidFill>
                <a:srgbClr val="333333"/>
              </a:solidFill>
              <a:latin typeface="Open Sans" panose="020B0606030504020204" pitchFamily="34" charset="0"/>
            </a:endParaRPr>
          </a:p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sz="3200" b="1" dirty="0">
                <a:solidFill>
                  <a:srgbClr val="D63800"/>
                </a:solidFill>
              </a:rPr>
              <a:t>Évangile </a:t>
            </a:r>
            <a:r>
              <a:rPr lang="fr-FR" sz="2800" b="1" dirty="0">
                <a:solidFill>
                  <a:schemeClr val="tx1"/>
                </a:solidFill>
                <a:cs typeface="Times New Roman" pitchFamily="18" charset="0"/>
              </a:rPr>
              <a:t>: </a:t>
            </a:r>
          </a:p>
          <a:p>
            <a:pPr algn="l"/>
            <a:r>
              <a:rPr lang="fr-FR" sz="28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 Il n’y a pas de plus grand amour que de donner sa vie pour ceux qu’on aime » (</a:t>
            </a:r>
            <a:r>
              <a:rPr lang="fr-FR" sz="280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Jn</a:t>
            </a:r>
            <a:r>
              <a:rPr lang="fr-FR" sz="280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15, 9-17)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4634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5233" y="301925"/>
            <a:ext cx="8445084" cy="65560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8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Credo</a:t>
            </a:r>
            <a:endParaRPr lang="fr-FR" sz="28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Dieu, le Père tout-puissant, </a:t>
            </a:r>
            <a:br>
              <a:rPr lang="fr-FR" sz="2800" dirty="0">
                <a:latin typeface="+mj-lt"/>
              </a:rPr>
            </a:br>
            <a:r>
              <a:rPr lang="fr-FR" sz="2800" dirty="0">
                <a:latin typeface="+mj-lt"/>
              </a:rPr>
              <a:t>créateur du ciel et de la terre ; et en Jésus-Christ, son Fils unique, notre Seigneur, qui a été conçu du Saint-Esprit, est né de la Vierge Marie, a souffert sous Ponce Pilate, a été crucifié, est mort et a été enseveli, est descendu aux enfers, le troisième jour est ressuscité des morts, est monté aux cieux, est assis à la droite de Dieu le Père tout-puissant, d’où il viendra juger les vivants et les morts.</a:t>
            </a:r>
          </a:p>
          <a:p>
            <a:pPr marL="0" indent="0">
              <a:buNone/>
            </a:pPr>
            <a:r>
              <a:rPr lang="fr-FR" sz="2800" dirty="0">
                <a:latin typeface="+mj-lt"/>
              </a:rPr>
              <a:t>Je crois en l’Esprit-Saint, à la sainte Église catholique, à la communion des saints, à la rémission des péchés, à la résurrection de la chair, à la vie éternelle. Amen.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8030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32052" y="362944"/>
            <a:ext cx="8876633" cy="28942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b="1" i="1" dirty="0">
                <a:solidFill>
                  <a:schemeClr val="tx2"/>
                </a:solidFill>
                <a:latin typeface="Arial Narrow"/>
                <a:cs typeface="Arial Narrow"/>
              </a:rPr>
              <a:t>Prière universelle</a:t>
            </a:r>
            <a:r>
              <a:rPr lang="fr-FR" sz="3200" b="1" i="1" dirty="0">
                <a:solidFill>
                  <a:srgbClr val="D2533C"/>
                </a:solidFill>
                <a:latin typeface="Arial Narrow"/>
                <a:cs typeface="Arial Narrow"/>
              </a:rPr>
              <a:t> </a:t>
            </a:r>
            <a:r>
              <a:rPr lang="fr-FR" sz="3200" b="1" dirty="0">
                <a:solidFill>
                  <a:srgbClr val="D2533C"/>
                </a:solidFill>
                <a:latin typeface="Arial Narrow"/>
                <a:cs typeface="Arial Narrow"/>
              </a:rPr>
              <a:t>: </a:t>
            </a:r>
          </a:p>
          <a:p>
            <a:pPr marL="0" indent="0">
              <a:buNone/>
            </a:pPr>
            <a:endParaRPr lang="fr-FR" sz="3600" b="1" dirty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>
              <a:buNone/>
            </a:pPr>
            <a:endParaRPr lang="fr-FR" sz="3600" b="1" dirty="0">
              <a:solidFill>
                <a:srgbClr val="D2533C"/>
              </a:solidFill>
              <a:latin typeface="Arial Narrow"/>
              <a:cs typeface="Arial Narrow"/>
            </a:endParaRPr>
          </a:p>
          <a:p>
            <a:pPr marL="0" indent="0" algn="ctr">
              <a:buNone/>
            </a:pPr>
            <a:r>
              <a:rPr lang="fr-FR" sz="3600" b="1" i="1" dirty="0">
                <a:latin typeface="Arial Narrow"/>
                <a:cs typeface="Arial Narrow"/>
              </a:rPr>
              <a:t>O Christ, ressuscité, </a:t>
            </a:r>
          </a:p>
          <a:p>
            <a:pPr marL="0" indent="0" algn="ctr">
              <a:buNone/>
            </a:pPr>
            <a:r>
              <a:rPr lang="fr-FR" sz="3600" b="1" i="1" dirty="0">
                <a:latin typeface="Arial Narrow"/>
                <a:cs typeface="Arial Narrow"/>
              </a:rPr>
              <a:t>exauce-nous ! </a:t>
            </a:r>
            <a:endParaRPr lang="fr-FR" sz="3600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7133576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000" b="1" dirty="0" err="1">
                <a:solidFill>
                  <a:srgbClr val="FF6600"/>
                </a:solidFill>
                <a:ea typeface="Times New Roman" pitchFamily="18" charset="0"/>
              </a:rPr>
              <a:t>Offertoire</a:t>
            </a:r>
            <a:endParaRPr lang="en-US" sz="3000" b="1" dirty="0">
              <a:solidFill>
                <a:srgbClr val="FF6600"/>
              </a:solidFill>
              <a:ea typeface="Times New Roman" pitchFamily="18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77724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3400" dirty="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400" dirty="0" err="1">
                <a:solidFill>
                  <a:srgbClr val="000000"/>
                </a:solidFill>
              </a:rPr>
              <a:t>L’Hymne</a:t>
            </a:r>
            <a:r>
              <a:rPr lang="en-US" sz="3400" dirty="0">
                <a:solidFill>
                  <a:srgbClr val="000000"/>
                </a:solidFill>
              </a:rPr>
              <a:t> des Cherubins</a:t>
            </a: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2000" i="1" dirty="0">
              <a:solidFill>
                <a:srgbClr val="000000"/>
              </a:solidFill>
            </a:endParaRPr>
          </a:p>
          <a:p>
            <a: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2000" i="1" dirty="0">
                <a:solidFill>
                  <a:srgbClr val="000000"/>
                </a:solidFill>
              </a:rPr>
              <a:t>instrumental</a:t>
            </a:r>
            <a:endParaRPr lang="en-US" sz="3400" dirty="0">
              <a:solidFill>
                <a:srgbClr val="000000"/>
              </a:solidFill>
            </a:endParaRPr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969450" y="1577529"/>
            <a:ext cx="72011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fr-FR" sz="3200" dirty="0">
                <a:solidFill>
                  <a:schemeClr val="tx1"/>
                </a:solidFill>
              </a:rPr>
              <a:t> 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832" y="2852936"/>
            <a:ext cx="2723580" cy="244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9930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62337-F99C-4E7B-B159-A7CE4E418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4175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2800" b="1" i="1" dirty="0">
                <a:latin typeface="Arial Narrow" panose="020B0606020202030204" pitchFamily="34" charset="0"/>
              </a:rPr>
              <a:t>Sanctus </a:t>
            </a:r>
            <a:r>
              <a:rPr lang="fr-FR" sz="2800" b="1" i="1" dirty="0"/>
              <a:t>: </a:t>
            </a:r>
            <a:r>
              <a:rPr lang="fr-FR" sz="2800" b="1" dirty="0"/>
              <a:t>Messe de San Lorenzo</a:t>
            </a:r>
            <a:endParaRPr lang="fr-FR" sz="2800" dirty="0"/>
          </a:p>
        </p:txBody>
      </p:sp>
      <p:sp>
        <p:nvSpPr>
          <p:cNvPr id="25603" name="Content Placeholder 2"/>
          <p:cNvSpPr txBox="1">
            <a:spLocks/>
          </p:cNvSpPr>
          <p:nvPr/>
        </p:nvSpPr>
        <p:spPr bwMode="auto">
          <a:xfrm>
            <a:off x="93663" y="1311274"/>
            <a:ext cx="9050337" cy="5162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Sanctus, Sanctus, Dominus,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Sanctus, Sanctus Dominus,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Deus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sabaoth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! (x2)</a:t>
            </a:r>
            <a:br>
              <a:rPr lang="en-GB" sz="3200" dirty="0"/>
            </a:br>
            <a:br>
              <a:rPr lang="en-GB" sz="3200" dirty="0"/>
            </a:b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Pleni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sunt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coeli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et terra, Gloria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tua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.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Hosanna, Hosanna, in excelsis ! (x2)</a:t>
            </a:r>
            <a:br>
              <a:rPr lang="en-GB" sz="3200" dirty="0"/>
            </a:br>
            <a:br>
              <a:rPr lang="en-GB" sz="3200" dirty="0"/>
            </a:b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Benedictus qui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venit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in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nomine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 Domini. </a:t>
            </a:r>
          </a:p>
          <a:p>
            <a:pPr algn="ctr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00000000000000000" pitchFamily="2" charset="0"/>
              </a:rPr>
              <a:t>Hosanna, Hosanna, in excelsis ! (x2)</a:t>
            </a:r>
            <a:br>
              <a:rPr lang="en-GB" sz="3200" dirty="0"/>
            </a:br>
            <a:endParaRPr lang="en-US" altLang="fr-FR" sz="32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93298" y="-1"/>
            <a:ext cx="8971471" cy="68580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ton Nom soit sanctifié,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Que ta volonté soit faite, sur la terre comme au ciel.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Donne-nous aujourd’hui, notre pain de ce jour,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b="1" cap="small" dirty="0">
                <a:latin typeface="Arial" pitchFamily="34" charset="0"/>
                <a:cs typeface="Arial" pitchFamily="34" charset="0"/>
              </a:rPr>
              <a:t>Ne nous laisse pas, entrer en tentation</a:t>
            </a:r>
            <a:r>
              <a:rPr lang="fr-FR" sz="3200" cap="small" dirty="0">
                <a:latin typeface="Arial" pitchFamily="34" charset="0"/>
                <a:cs typeface="Arial" pitchFamily="34" charset="0"/>
              </a:rPr>
              <a:t>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mais Délivre-nous du mal.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 c’est a toi, qu’appartiennent, le règne,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puissance et la </a:t>
            </a:r>
            <a:r>
              <a:rPr lang="fr-FR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gloi-re</a:t>
            </a:r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Pour les siècles des siècles.     Amen!</a:t>
            </a:r>
          </a:p>
        </p:txBody>
      </p:sp>
    </p:spTree>
    <p:extLst>
      <p:ext uri="{BB962C8B-B14F-4D97-AF65-F5344CB8AC3E}">
        <p14:creationId xmlns:p14="http://schemas.microsoft.com/office/powerpoint/2010/main" val="277764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06400" y="754660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Agnus Dei qui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tolis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peccata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mundi</a:t>
            </a:r>
            <a:br>
              <a:rPr lang="en-GB" sz="3200" dirty="0"/>
            </a:b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miserere nobis, miserere nobis. </a:t>
            </a:r>
          </a:p>
          <a:p>
            <a:pPr algn="ctr"/>
            <a:br>
              <a:rPr lang="en-GB" sz="3200" dirty="0"/>
            </a:b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Agnus Dei qui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tolis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peccata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mundi</a:t>
            </a:r>
            <a:br>
              <a:rPr lang="en-GB" sz="3200" dirty="0"/>
            </a:b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miserere nobis, miserere nobis. </a:t>
            </a:r>
          </a:p>
          <a:p>
            <a:pPr algn="ctr"/>
            <a:br>
              <a:rPr lang="en-GB" sz="3200" dirty="0"/>
            </a:b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Agnus Dei qui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tolis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peccata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mundi</a:t>
            </a:r>
            <a:br>
              <a:rPr lang="en-GB" sz="3200" dirty="0"/>
            </a:b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dona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nobis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pacem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,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dona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 nobis </a:t>
            </a:r>
            <a:r>
              <a:rPr lang="en-GB" sz="3200" b="0" i="0" dirty="0" err="1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pacem</a:t>
            </a:r>
            <a:r>
              <a:rPr lang="en-GB" sz="3200" b="0" i="0" dirty="0">
                <a:solidFill>
                  <a:srgbClr val="212529"/>
                </a:solidFill>
                <a:effectLst/>
                <a:highlight>
                  <a:srgbClr val="FFFFFF"/>
                </a:highlight>
                <a:latin typeface="Roboto Condensed" panose="020F0502020204030204" pitchFamily="2" charset="0"/>
              </a:rPr>
              <a:t>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2400" i="1" dirty="0">
                <a:solidFill>
                  <a:srgbClr val="D63800"/>
                </a:solidFill>
                <a:cs typeface="Arial Unicode MS" charset="0"/>
              </a:rPr>
              <a:t>Messe de San Lorenzo</a:t>
            </a:r>
          </a:p>
        </p:txBody>
      </p:sp>
    </p:spTree>
    <p:extLst>
      <p:ext uri="{BB962C8B-B14F-4D97-AF65-F5344CB8AC3E}">
        <p14:creationId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876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latin typeface="Arial Narrow" panose="020B0606020202030204" pitchFamily="34" charset="0"/>
              </a:rPr>
              <a:t>Entrée </a:t>
            </a:r>
            <a:r>
              <a:rPr lang="fr-FR" sz="3200" dirty="0">
                <a:latin typeface="Arial Narrow" panose="020B0606020202030204" pitchFamily="34" charset="0"/>
              </a:rPr>
              <a:t>:</a:t>
            </a:r>
            <a:r>
              <a:rPr lang="fr-FR" sz="3200" b="1" dirty="0">
                <a:latin typeface="Arial Narrow" panose="020B0606020202030204" pitchFamily="34" charset="0"/>
              </a:rPr>
              <a:t> Souffle Imprévisible 1/3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9219" name="Espace réservé du contenu 4"/>
          <p:cNvSpPr>
            <a:spLocks noGrp="1"/>
          </p:cNvSpPr>
          <p:nvPr>
            <p:ph idx="1"/>
          </p:nvPr>
        </p:nvSpPr>
        <p:spPr>
          <a:xfrm>
            <a:off x="344488" y="1276350"/>
            <a:ext cx="8799512" cy="5151438"/>
          </a:xfrm>
        </p:spPr>
        <p:txBody>
          <a:bodyPr lIns="36000">
            <a:normAutofit lnSpcReduction="10000"/>
          </a:bodyPr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3200" dirty="0"/>
              <a:t>1 - Souffle imprévisible, Esprit de Dieu,</a:t>
            </a:r>
            <a:br>
              <a:rPr lang="fr-FR" sz="3200" dirty="0"/>
            </a:br>
            <a:r>
              <a:rPr lang="fr-FR" sz="3200" dirty="0"/>
              <a:t>Vent qui fait revivre, Esprit de Dieu,</a:t>
            </a:r>
            <a:br>
              <a:rPr lang="fr-FR" sz="3200" dirty="0"/>
            </a:br>
            <a:r>
              <a:rPr lang="fr-FR" sz="3200" dirty="0"/>
              <a:t>Souffle de tempête, Esprit de Dieu,</a:t>
            </a:r>
            <a:br>
              <a:rPr lang="fr-FR" sz="3200" dirty="0"/>
            </a:br>
            <a:r>
              <a:rPr lang="fr-FR" sz="3200" dirty="0"/>
              <a:t>Ouvre nos fenêtres, Esprit de Dieu.</a:t>
            </a:r>
            <a:br>
              <a:rPr lang="fr-FR" sz="3200" dirty="0"/>
            </a:br>
            <a:br>
              <a:rPr lang="fr-FR" sz="3200" dirty="0"/>
            </a:br>
            <a:r>
              <a:rPr lang="fr-FR" sz="3200" b="1" dirty="0"/>
              <a:t>Esprit de vérité, brise du Seigneur 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r>
              <a:rPr lang="fr-FR" sz="3200" b="1" dirty="0"/>
              <a:t>Esprit de vérité, brise du Seigneur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br>
              <a:rPr lang="fr-FR" sz="3200" dirty="0"/>
            </a:b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80280" y="486599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1/</a:t>
            </a:r>
            <a:r>
              <a:rPr lang="en-US" altLang="zh-CN" sz="2400" dirty="0">
                <a:solidFill>
                  <a:srgbClr val="D2533C"/>
                </a:solidFill>
              </a:rPr>
              <a:t>6</a:t>
            </a:r>
            <a:r>
              <a:rPr lang="fr-FR" sz="2400" dirty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Ceci est mon corps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mon sang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Ouvrez vos cœurs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 Vous ne serez plus jamais seuls :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Je 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64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920" y="636662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2/</a:t>
            </a:r>
            <a:r>
              <a:rPr lang="en-US" altLang="zh-CN" sz="2400" dirty="0">
                <a:solidFill>
                  <a:srgbClr val="D2533C"/>
                </a:solidFill>
              </a:rPr>
              <a:t>6</a:t>
            </a:r>
            <a:r>
              <a:rPr lang="fr-FR" sz="2400" dirty="0">
                <a:solidFill>
                  <a:srgbClr val="D2533C"/>
                </a:solidFill>
              </a:rPr>
              <a:t>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1- Demeurez en moi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Comme je demeure en vous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Qui demeure en mon amour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Celui-là portera du fruit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Comme Dieu, mon Père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Ainsi je vous ai aimés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Gardez mes paroles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Vous recevrez ma joie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807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912" y="476672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3/6)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Ceci est mon corps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mon sang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Ouvrez vos cœurs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 Vous ne serez plus jamais seuls :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Je 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7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95920" y="636662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4/6)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2- Je vous ai choisis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Pour que vous portiez du fruit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Gardez mon commandement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vous demeurerez en moi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Comme je vous aime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Aimez-vous d’un seul Esprit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Je vous donne ma vie :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Vous êtes mes amis 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81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7629" y="522457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5/6)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7544" y="1052736"/>
            <a:ext cx="8208912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b="1" dirty="0">
              <a:solidFill>
                <a:schemeClr val="tx1"/>
              </a:solidFill>
            </a:endParaRP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mangez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Ceci est mon corps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Prenez et buvez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Voici mon sang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Ouvrez vos cœurs !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 Vous ne serez plus jamais seuls : </a:t>
            </a:r>
          </a:p>
          <a:p>
            <a:pPr algn="ctr"/>
            <a:r>
              <a:rPr lang="fr-FR" sz="3200" b="1" dirty="0">
                <a:solidFill>
                  <a:schemeClr val="tx1"/>
                </a:solidFill>
              </a:rPr>
              <a:t>Je vous donne ma vie.</a:t>
            </a:r>
            <a:br>
              <a:rPr lang="fr-FR" sz="3200" b="1" dirty="0">
                <a:solidFill>
                  <a:schemeClr val="tx1"/>
                </a:solidFill>
              </a:rPr>
            </a:b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79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Communion: </a:t>
            </a:r>
            <a:r>
              <a:rPr lang="fr-FR" sz="2400" i="1" dirty="0">
                <a:solidFill>
                  <a:srgbClr val="D2533C"/>
                </a:solidFill>
              </a:rPr>
              <a:t>Prenez et mangez (</a:t>
            </a:r>
            <a:r>
              <a:rPr lang="fr-FR" sz="2400" dirty="0">
                <a:solidFill>
                  <a:srgbClr val="D2533C"/>
                </a:solidFill>
              </a:rPr>
              <a:t>6/6)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611560" y="1052736"/>
            <a:ext cx="8064896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3- Je vous enverrai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L’Esprit Saint le Paraclet.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Il vous conduira au Père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Et fera de vous des témoins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Cherchez, vous trouverez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Demandez, vous obtiendrez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>Afin que le Père soit glorifié en vous!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32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73066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251520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</a:t>
            </a:r>
            <a:r>
              <a:rPr lang="" sz="3200" dirty="0"/>
              <a:t>M</a:t>
            </a:r>
            <a:r>
              <a:rPr lang="fr-FR" sz="3200" dirty="0" err="1"/>
              <a:t>arie</a:t>
            </a:r>
            <a:r>
              <a:rPr lang="fr-FR" sz="3200" dirty="0"/>
              <a:t> tu nous entraîne </a:t>
            </a:r>
          </a:p>
          <a:p>
            <a:pPr algn="ctr"/>
            <a:r>
              <a:rPr lang="fr-FR" sz="3200" dirty="0"/>
              <a:t>A risquer notre « oui », aux imprévus de Dieu</a:t>
            </a:r>
          </a:p>
          <a:p>
            <a:pPr algn="ctr"/>
            <a:r>
              <a:rPr lang="fr-FR" sz="3200" dirty="0"/>
              <a:t>Et voici qu'est semé en l'argile incertaine</a:t>
            </a:r>
          </a:p>
          <a:p>
            <a:pPr algn="ctr"/>
            <a:r>
              <a:rPr lang="fr-FR" sz="3200" dirty="0"/>
              <a:t>De notre humanité, Jésus-Christ, Fils de Dieu.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M</a:t>
            </a:r>
            <a:r>
              <a:rPr lang="fr-FR" sz="3200" b="1" dirty="0"/>
              <a:t>arche avec nous Marie</a:t>
            </a:r>
          </a:p>
          <a:p>
            <a:pPr algn="ctr"/>
            <a:r>
              <a:rPr lang="fr-FR" sz="3200" b="1" dirty="0"/>
              <a:t>Sur les chemins de foi</a:t>
            </a:r>
          </a:p>
          <a:p>
            <a:pPr algn="ctr"/>
            <a:r>
              <a:rPr lang="fr-FR" sz="3200" b="1" dirty="0"/>
              <a:t>Ils sont chemins vers Dieu (bis)</a:t>
            </a:r>
          </a:p>
          <a:p>
            <a:pPr algn="ctr"/>
            <a:endParaRPr lang="en-US" sz="3200" b="1" dirty="0">
              <a:solidFill>
                <a:srgbClr val="00206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chem</a:t>
            </a:r>
            <a:r>
              <a:rPr lang="en-US" altLang="zh-CN" sz="2400" i="1" dirty="0">
                <a:solidFill>
                  <a:srgbClr val="D2533C"/>
                </a:solidFill>
              </a:rPr>
              <a:t>in </a:t>
            </a:r>
            <a:r>
              <a:rPr lang="en-US" sz="2400" i="1" dirty="0">
                <a:solidFill>
                  <a:srgbClr val="D2533C"/>
                </a:solidFill>
              </a:rPr>
              <a:t>(</a:t>
            </a:r>
            <a:r>
              <a:rPr lang="en-US" sz="2400" dirty="0">
                <a:solidFill>
                  <a:srgbClr val="D2533C"/>
                </a:solidFill>
              </a:rPr>
              <a:t>1/3) </a:t>
            </a:r>
          </a:p>
        </p:txBody>
      </p:sp>
    </p:spTree>
    <p:extLst>
      <p:ext uri="{BB962C8B-B14F-4D97-AF65-F5344CB8AC3E}">
        <p14:creationId xmlns:p14="http://schemas.microsoft.com/office/powerpoint/2010/main" val="702747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96713" y="1124744"/>
            <a:ext cx="8867775" cy="4013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Joyeuse tu t'élances</a:t>
            </a:r>
          </a:p>
          <a:p>
            <a:pPr algn="ctr"/>
            <a:r>
              <a:rPr lang="fr-FR" sz="3200" dirty="0"/>
              <a:t>Prophète de celui qui a pris corps en toi,</a:t>
            </a:r>
          </a:p>
          <a:p>
            <a:pPr algn="ctr"/>
            <a:r>
              <a:rPr lang="fr-FR" sz="3200" dirty="0"/>
              <a:t>La parole a surgi, tu es sa résonnance </a:t>
            </a:r>
          </a:p>
          <a:p>
            <a:pPr algn="ctr"/>
            <a:r>
              <a:rPr lang="fr-FR" sz="3200" dirty="0"/>
              <a:t>Et tu franchis des monts pour en porter la voix.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Marche avec nous Marie</a:t>
            </a:r>
          </a:p>
          <a:p>
            <a:pPr algn="ctr"/>
            <a:r>
              <a:rPr lang="fr-FR" sz="3200" b="1" dirty="0"/>
              <a:t>Sur les chemins de foi</a:t>
            </a:r>
          </a:p>
          <a:p>
            <a:pPr algn="ctr"/>
            <a:r>
              <a:rPr lang="fr-FR" sz="3200" b="1" dirty="0"/>
              <a:t>Ils sont chemins vers Dieu (bis)</a:t>
            </a:r>
            <a:endParaRPr lang="en-US" sz="3200" b="1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</a:t>
            </a:r>
            <a:r>
              <a:rPr lang="en-US" sz="2400" i="1" dirty="0" err="1">
                <a:solidFill>
                  <a:srgbClr val="D2533C"/>
                </a:solidFill>
              </a:rPr>
              <a:t>chem</a:t>
            </a:r>
            <a:r>
              <a:rPr lang="en-US" altLang="zh-CN" sz="2400" i="1" dirty="0" err="1">
                <a:solidFill>
                  <a:srgbClr val="D2533C"/>
                </a:solidFill>
              </a:rPr>
              <a:t>in</a:t>
            </a:r>
            <a:r>
              <a:rPr lang="en-US" altLang="zh-CN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>
                <a:solidFill>
                  <a:srgbClr val="D2533C"/>
                </a:solidFill>
              </a:rPr>
              <a:t>(</a:t>
            </a:r>
            <a:r>
              <a:rPr lang="en-US" sz="2400" dirty="0">
                <a:solidFill>
                  <a:srgbClr val="D2533C"/>
                </a:solidFill>
              </a:rPr>
              <a:t>2/3) </a:t>
            </a:r>
          </a:p>
        </p:txBody>
      </p:sp>
    </p:spTree>
    <p:extLst>
      <p:ext uri="{BB962C8B-B14F-4D97-AF65-F5344CB8AC3E}">
        <p14:creationId xmlns:p14="http://schemas.microsoft.com/office/powerpoint/2010/main" val="18959416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609600" y="1493838"/>
            <a:ext cx="80772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Arial Unicode MS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954088" y="830263"/>
            <a:ext cx="825658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600" b="1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40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68721" y="1124744"/>
            <a:ext cx="8867775" cy="4774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/>
              <a:t>La première en chemin, avec l'Eglise en marche</a:t>
            </a:r>
          </a:p>
          <a:p>
            <a:pPr algn="ctr"/>
            <a:r>
              <a:rPr lang="fr-FR" sz="3200" dirty="0"/>
              <a:t>Dès les commencements, tu appelles l'Esprit</a:t>
            </a:r>
          </a:p>
          <a:p>
            <a:pPr algn="ctr"/>
            <a:r>
              <a:rPr lang="fr-FR" sz="3200" dirty="0"/>
              <a:t>En ce monde, aujourd'hui, assure notre marche Que grandisse le corps </a:t>
            </a:r>
            <a:br>
              <a:rPr lang="fr-FR" sz="3200" dirty="0"/>
            </a:br>
            <a:r>
              <a:rPr lang="fr-FR" sz="3200" dirty="0"/>
              <a:t>de ton Fils, Jésus-Christ.</a:t>
            </a:r>
          </a:p>
          <a:p>
            <a:pPr algn="ctr"/>
            <a:endParaRPr lang="fr-FR" sz="3200" dirty="0"/>
          </a:p>
          <a:p>
            <a:pPr algn="ctr"/>
            <a:r>
              <a:rPr lang="fr-FR" sz="3200" b="1" dirty="0"/>
              <a:t>Marche avec nous Marie</a:t>
            </a:r>
          </a:p>
          <a:p>
            <a:pPr algn="ctr"/>
            <a:r>
              <a:rPr lang="fr-FR" sz="3200" b="1" dirty="0"/>
              <a:t>Sur les chemins de foi</a:t>
            </a:r>
          </a:p>
          <a:p>
            <a:pPr algn="ctr"/>
            <a:r>
              <a:rPr lang="fr-FR" sz="3200" b="1" dirty="0"/>
              <a:t>Ils sont chemins vers Dieu (bis)</a:t>
            </a:r>
            <a:endParaRPr lang="en-US" sz="3200" b="1" dirty="0"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  <a:p>
            <a:pPr algn="ctr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200" dirty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1520" y="444500"/>
            <a:ext cx="7063680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en-US" sz="2400" b="1" dirty="0">
                <a:solidFill>
                  <a:srgbClr val="D2533C"/>
                </a:solidFill>
              </a:rPr>
              <a:t>Sortie: </a:t>
            </a:r>
            <a:r>
              <a:rPr lang="en-US" sz="2400" i="1" dirty="0">
                <a:solidFill>
                  <a:srgbClr val="D2533C"/>
                </a:solidFill>
              </a:rPr>
              <a:t>La première en chem</a:t>
            </a:r>
            <a:r>
              <a:rPr lang="en-US" altLang="zh-CN" sz="2400" i="1" dirty="0">
                <a:solidFill>
                  <a:srgbClr val="D2533C"/>
                </a:solidFill>
              </a:rPr>
              <a:t>in </a:t>
            </a:r>
            <a:r>
              <a:rPr lang="en-US" sz="2400" i="1" dirty="0">
                <a:solidFill>
                  <a:srgbClr val="D2533C"/>
                </a:solidFill>
              </a:rPr>
              <a:t>(3</a:t>
            </a:r>
            <a:r>
              <a:rPr lang="en-US" sz="2400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:p14="http://schemas.microsoft.com/office/powerpoint/2010/main" val="1136906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latin typeface="Arial Narrow" panose="020B0606020202030204" pitchFamily="34" charset="0"/>
              </a:rPr>
              <a:t>Entrée </a:t>
            </a:r>
            <a:r>
              <a:rPr lang="fr-FR" sz="3200" dirty="0">
                <a:latin typeface="Arial Narrow" panose="020B0606020202030204" pitchFamily="34" charset="0"/>
              </a:rPr>
              <a:t>:</a:t>
            </a:r>
            <a:r>
              <a:rPr lang="fr-FR" sz="3200" b="1" dirty="0">
                <a:latin typeface="Arial Narrow" panose="020B0606020202030204" pitchFamily="34" charset="0"/>
              </a:rPr>
              <a:t> Souffle Imprévisible 2/3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10243" name="Espace réservé du contenu 4"/>
          <p:cNvSpPr>
            <a:spLocks noGrp="1"/>
          </p:cNvSpPr>
          <p:nvPr>
            <p:ph idx="1"/>
          </p:nvPr>
        </p:nvSpPr>
        <p:spPr>
          <a:xfrm>
            <a:off x="344488" y="1276350"/>
            <a:ext cx="8799512" cy="5151438"/>
          </a:xfrm>
        </p:spPr>
        <p:txBody>
          <a:bodyPr lIns="36000"/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3200" dirty="0"/>
              <a:t>2 - Flamme dans le monde, Esprit de Dieu</a:t>
            </a:r>
            <a:br>
              <a:rPr lang="fr-FR" sz="3200" dirty="0"/>
            </a:br>
            <a:r>
              <a:rPr lang="fr-FR" sz="3200" dirty="0"/>
              <a:t>Feu qui chasse l’ombre, Esprit de Dieu</a:t>
            </a:r>
            <a:br>
              <a:rPr lang="fr-FR" sz="3200" dirty="0"/>
            </a:br>
            <a:r>
              <a:rPr lang="fr-FR" sz="3200" dirty="0"/>
              <a:t>Flamme de lumière, Esprit de Dieu</a:t>
            </a:r>
            <a:br>
              <a:rPr lang="fr-FR" sz="3200" dirty="0"/>
            </a:br>
            <a:r>
              <a:rPr lang="fr-FR" sz="3200" dirty="0"/>
              <a:t>Viens dans nos ténèbres, Esprit de Dieu</a:t>
            </a:r>
            <a:br>
              <a:rPr lang="fr-FR" sz="3200" dirty="0"/>
            </a:br>
            <a:br>
              <a:rPr lang="fr-FR" sz="3200" dirty="0"/>
            </a:br>
            <a:r>
              <a:rPr lang="fr-FR" sz="3200" b="1" dirty="0"/>
              <a:t>Esprit de vérité, brise du Seigneur 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r>
              <a:rPr lang="fr-FR" sz="3200" b="1" dirty="0"/>
              <a:t>Esprit de vérité, brise du Seigneur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630392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i="1" cap="none" dirty="0">
                <a:ea typeface="ＭＳ Ｐゴシック" pitchFamily="34" charset="-128"/>
              </a:rPr>
              <a:t>Bon </a:t>
            </a:r>
            <a:r>
              <a:rPr lang="en-GB" sz="4000" i="1" cap="none" dirty="0" err="1">
                <a:ea typeface="ＭＳ Ｐゴシック" pitchFamily="34" charset="-128"/>
              </a:rPr>
              <a:t>dimanche</a:t>
            </a:r>
            <a:r>
              <a:rPr lang="en-GB" sz="4000" i="1" cap="none" dirty="0">
                <a:ea typeface="ＭＳ Ｐゴシック" pitchFamily="34" charset="-128"/>
              </a:rPr>
              <a:t> à </a:t>
            </a:r>
            <a:r>
              <a:rPr lang="en-GB" sz="4000" i="1" cap="none" dirty="0" err="1">
                <a:ea typeface="ＭＳ Ｐゴシック" pitchFamily="34" charset="-128"/>
              </a:rPr>
              <a:t>tous</a:t>
            </a:r>
            <a:r>
              <a:rPr lang="en-GB" sz="4000" i="1" cap="none" dirty="0">
                <a:ea typeface="ＭＳ Ｐゴシック" pitchFamily="34" charset="-128"/>
              </a:rPr>
              <a:t> 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A409F-CB2C-42E6-9F58-0C69B32AA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200" b="1" i="1" dirty="0">
                <a:latin typeface="Arial Narrow" panose="020B0606020202030204" pitchFamily="34" charset="0"/>
              </a:rPr>
              <a:t>Entrée </a:t>
            </a:r>
            <a:r>
              <a:rPr lang="fr-FR" sz="3200" dirty="0">
                <a:latin typeface="Arial Narrow" panose="020B0606020202030204" pitchFamily="34" charset="0"/>
              </a:rPr>
              <a:t>:</a:t>
            </a:r>
            <a:r>
              <a:rPr lang="fr-FR" sz="3200" b="1" dirty="0">
                <a:latin typeface="Arial Narrow" panose="020B0606020202030204" pitchFamily="34" charset="0"/>
              </a:rPr>
              <a:t> Souffle Imprévisible 3/3</a:t>
            </a:r>
            <a:endParaRPr lang="en-US" sz="3200" dirty="0">
              <a:latin typeface="Arial Narrow" panose="020B0606020202030204" pitchFamily="34" charset="0"/>
            </a:endParaRPr>
          </a:p>
        </p:txBody>
      </p:sp>
      <p:sp>
        <p:nvSpPr>
          <p:cNvPr id="11267" name="Espace réservé du contenu 4"/>
          <p:cNvSpPr>
            <a:spLocks noGrp="1"/>
          </p:cNvSpPr>
          <p:nvPr>
            <p:ph idx="1"/>
          </p:nvPr>
        </p:nvSpPr>
        <p:spPr>
          <a:xfrm>
            <a:off x="344488" y="1276350"/>
            <a:ext cx="8799512" cy="5151438"/>
          </a:xfrm>
        </p:spPr>
        <p:txBody>
          <a:bodyPr lIns="36000">
            <a:normAutofit fontScale="92500" lnSpcReduction="10000"/>
          </a:bodyPr>
          <a:lstStyle/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3200" dirty="0"/>
              <a:t>Voix qui nous rassemble Esprit de Dieu </a:t>
            </a:r>
            <a:br>
              <a:rPr lang="fr-FR" sz="3200" dirty="0"/>
            </a:br>
            <a:r>
              <a:rPr lang="fr-FR" sz="3200" dirty="0"/>
              <a:t>Cri d’une espérance Esprit de Dieu </a:t>
            </a:r>
            <a:br>
              <a:rPr lang="fr-FR" sz="3200" dirty="0"/>
            </a:br>
            <a:r>
              <a:rPr lang="fr-FR" sz="3200" dirty="0"/>
              <a:t>Voix qui nous réveille Esprit de Dieu </a:t>
            </a:r>
            <a:br>
              <a:rPr lang="fr-FR" sz="3200" dirty="0"/>
            </a:br>
            <a:r>
              <a:rPr lang="fr-FR" sz="3200" dirty="0"/>
              <a:t>Clame la nouvelle Esprit de Dieu </a:t>
            </a:r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endParaRPr lang="fr-FR" sz="3200" dirty="0"/>
          </a:p>
          <a:p>
            <a:pPr marL="0" indent="0" algn="ctr" eaLnBrk="1" hangingPunct="1">
              <a:spcBef>
                <a:spcPct val="0"/>
              </a:spcBef>
              <a:buFont typeface="Arial" charset="0"/>
              <a:buNone/>
            </a:pPr>
            <a:r>
              <a:rPr lang="fr-FR" sz="3200" b="1" dirty="0"/>
              <a:t>Esprit de vérité, brise du Seigneur 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r>
              <a:rPr lang="fr-FR" sz="3200" b="1" dirty="0"/>
              <a:t>Esprit de vérité, brise du Seigneur</a:t>
            </a:r>
            <a:br>
              <a:rPr lang="fr-FR" sz="3200" b="1" dirty="0"/>
            </a:br>
            <a:r>
              <a:rPr lang="fr-FR" sz="3200" b="1" dirty="0"/>
              <a:t>Esprit de liberté, passe dans nos cœurs !</a:t>
            </a:r>
            <a:br>
              <a:rPr lang="fr-FR" sz="3200" b="1" dirty="0"/>
            </a:br>
            <a:br>
              <a:rPr lang="fr-FR" sz="3200" b="1" dirty="0"/>
            </a:br>
            <a:br>
              <a:rPr lang="fr-FR" sz="3200" dirty="0"/>
            </a:br>
            <a:endParaRPr lang="fr-FR" altLang="fr-FR" sz="3100" dirty="0">
              <a:latin typeface="Arial Narrow" pitchFamily="34" charset="0"/>
              <a:ea typeface="Arial Narrow" pitchFamily="34" charset="0"/>
              <a:cs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3" descr="Une image contenant bâtiment, parapluie, accessoire, ouvrir&#10;&#10;Description générée automatiquement">
            <a:extLst>
              <a:ext uri="{FF2B5EF4-FFF2-40B4-BE49-F238E27FC236}">
                <a16:creationId xmlns:a16="http://schemas.microsoft.com/office/drawing/2014/main" id="{0D92C244-5AB1-69E0-1C12-41508BBE48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4588" y="429558"/>
            <a:ext cx="4499162" cy="599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89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7625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Kyrié</a:t>
            </a:r>
            <a:r>
              <a:rPr lang="en-US" sz="2400" b="1" i="1" dirty="0">
                <a:solidFill>
                  <a:srgbClr val="D2533C"/>
                </a:solidFill>
              </a:rPr>
              <a:t>: </a:t>
            </a:r>
            <a:r>
              <a:rPr lang="en-US" sz="2400" i="1" dirty="0">
                <a:solidFill>
                  <a:srgbClr val="D2533C"/>
                </a:solidFill>
              </a:rPr>
              <a:t>Messe de San Lorenzo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37129" y="1571612"/>
            <a:ext cx="6849036" cy="468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Kyrie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algn="r"/>
            <a:r>
              <a:rPr lang="fr-FR" sz="3200" dirty="0">
                <a:solidFill>
                  <a:schemeClr val="tx1"/>
                </a:solidFill>
              </a:rPr>
              <a:t>	</a:t>
            </a:r>
            <a:r>
              <a:rPr lang="fr-FR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assemblee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: Kyrie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3200" dirty="0" err="1">
                <a:solidFill>
                  <a:schemeClr val="tx1"/>
                </a:solidFill>
              </a:rPr>
              <a:t>Christe</a:t>
            </a:r>
            <a:r>
              <a:rPr lang="fr-FR" sz="3200" dirty="0">
                <a:solidFill>
                  <a:schemeClr val="tx1"/>
                </a:solidFill>
              </a:rPr>
              <a:t>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</a:p>
          <a:p>
            <a:pPr algn="r"/>
            <a:r>
              <a:rPr lang="fr-FR" sz="3200" dirty="0">
                <a:solidFill>
                  <a:schemeClr val="tx1"/>
                </a:solidFill>
              </a:rPr>
              <a:t>	</a:t>
            </a:r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assemblee</a:t>
            </a:r>
            <a:r>
              <a:rPr lang="fr-FR" sz="32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: </a:t>
            </a:r>
            <a:r>
              <a:rPr lang="fr-FR" sz="3200" dirty="0" err="1">
                <a:solidFill>
                  <a:schemeClr val="tx1"/>
                </a:solidFill>
              </a:rPr>
              <a:t>Christe</a:t>
            </a:r>
            <a:r>
              <a:rPr lang="fr-FR" sz="3200" dirty="0">
                <a:solidFill>
                  <a:schemeClr val="tx1"/>
                </a:solidFill>
              </a:rPr>
              <a:t>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marL="0" indent="0" algn="ctr">
              <a:buNone/>
            </a:pPr>
            <a:r>
              <a:rPr lang="fr-FR" sz="32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fr-FR" sz="3200" dirty="0">
                <a:solidFill>
                  <a:schemeClr val="tx1"/>
                </a:solidFill>
              </a:rPr>
              <a:t>Kyrie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algn="r"/>
            <a:r>
              <a:rPr lang="fr-FR" sz="20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assemblee</a:t>
            </a:r>
            <a:r>
              <a:rPr lang="fr-FR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: Kyrie eleison </a:t>
            </a:r>
            <a:r>
              <a:rPr lang="fr-FR" sz="2800" dirty="0">
                <a:solidFill>
                  <a:schemeClr val="tx1"/>
                </a:solidFill>
              </a:rPr>
              <a:t>(x3)</a:t>
            </a:r>
          </a:p>
          <a:p>
            <a:pPr marL="0" indent="0">
              <a:buNone/>
            </a:pP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64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 </a:t>
            </a:r>
            <a:r>
              <a:rPr lang="en-US" sz="2400" i="1" dirty="0">
                <a:solidFill>
                  <a:srgbClr val="D2533C"/>
                </a:solidFill>
              </a:rPr>
              <a:t>: Messe de St Boniface  (1/2)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95288" y="967400"/>
            <a:ext cx="8534398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 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Gloria in </a:t>
            </a:r>
            <a:r>
              <a:rPr lang="fr-FR" sz="30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excelsis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 Deo ! Gloria Deo Domino ! (bis)</a:t>
            </a:r>
            <a:endParaRPr lang="fr-FR" sz="30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Alegreya"/>
            </a:endParaRP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Et paix sur la terre aux hommes qu’il aime.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Nous te louons, nous te bénissons,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Nous t’adorons, Nous te glorifions,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Nous te rendons grâce, pour ton immense gloire.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Seigneur Dieu, Roi du ciel,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Dieu le Père tout-puissant.</a:t>
            </a:r>
            <a:b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</a:br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Seigneur, Fils unique, Jésus Christ,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Seigneur Dieu, Agneau de Dieu, le Fils du Père ;</a:t>
            </a:r>
          </a:p>
          <a:p>
            <a:pPr algn="ctr"/>
            <a:b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</a:br>
            <a:r>
              <a:rPr lang="en-US" sz="3000" dirty="0">
                <a:solidFill>
                  <a:srgbClr val="292934"/>
                </a:solidFill>
                <a:cs typeface="Arial Unicode MS" charset="0"/>
              </a:rPr>
              <a:t>  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Gloria in </a:t>
            </a:r>
            <a:r>
              <a:rPr lang="fr-FR" sz="30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excelsis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 Deo ! Gloria Deo Domino ! (bis)</a:t>
            </a:r>
            <a:endParaRPr lang="fr-FR" sz="30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Alegreya"/>
            </a:endParaRPr>
          </a:p>
          <a:p>
            <a:pPr algn="l"/>
            <a:endParaRPr lang="en-US" sz="3000" dirty="0">
              <a:solidFill>
                <a:srgbClr val="292934"/>
              </a:solidFill>
              <a:cs typeface="Arial Unicode MS" charset="0"/>
            </a:endParaRP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46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 </a:t>
            </a:r>
            <a:r>
              <a:rPr lang="en-US" sz="2400" i="1" dirty="0">
                <a:solidFill>
                  <a:srgbClr val="D2533C"/>
                </a:solidFill>
              </a:rPr>
              <a:t>: Messe de St Boniface  (2/2)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42844" y="979465"/>
            <a:ext cx="8786842" cy="5878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Toi qui enlèves les péchés du monde,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prends pitié de nous ;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Toi qui enlèves les péchés du monde,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reçois notre prière ;</a:t>
            </a:r>
            <a:br>
              <a:rPr lang="fr-FR" sz="3000" dirty="0"/>
            </a:br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Toi qui es assis à la droite du Père,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prends pitié de nous.</a:t>
            </a:r>
            <a:br>
              <a:rPr lang="fr-FR" sz="3000" dirty="0"/>
            </a:br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Car toi seul es saint, toi seul es Seigneur,</a:t>
            </a:r>
            <a:br>
              <a:rPr lang="fr-FR" sz="3000" dirty="0"/>
            </a:br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Toi seul es le Très-Haut Jésus Christ, </a:t>
            </a:r>
          </a:p>
          <a:p>
            <a:pPr algn="ctr"/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avec le Saint-Esprit, dans la gloire de Dieu le Père. 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Amen</a:t>
            </a:r>
            <a: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!</a:t>
            </a:r>
          </a:p>
          <a:p>
            <a:pPr algn="ctr"/>
            <a:endParaRPr lang="fr-FR" sz="30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Alegreya"/>
            </a:endParaRPr>
          </a:p>
          <a:p>
            <a:pPr algn="ctr"/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Gloria in </a:t>
            </a:r>
            <a:r>
              <a:rPr lang="fr-FR" sz="3000" b="1" i="0" dirty="0" err="1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excelsis</a:t>
            </a:r>
            <a:r>
              <a:rPr lang="fr-FR" sz="3000" b="1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  <a:t> Deo ! Gloria Deo Domino ! (bis)</a:t>
            </a:r>
            <a:endParaRPr lang="fr-FR" sz="3000" b="0" i="0" dirty="0">
              <a:solidFill>
                <a:srgbClr val="444444"/>
              </a:solidFill>
              <a:effectLst/>
              <a:highlight>
                <a:srgbClr val="FFFFFF"/>
              </a:highlight>
              <a:latin typeface="Alegreya"/>
            </a:endParaRPr>
          </a:p>
          <a:p>
            <a:pPr algn="l"/>
            <a:br>
              <a:rPr lang="fr-FR" sz="3000" b="0" i="0" dirty="0">
                <a:solidFill>
                  <a:srgbClr val="444444"/>
                </a:solidFill>
                <a:effectLst/>
                <a:highlight>
                  <a:srgbClr val="FFFFFF"/>
                </a:highlight>
                <a:latin typeface="Alegreya"/>
              </a:rPr>
            </a:br>
            <a:r>
              <a:rPr lang="en-US" sz="2800" dirty="0">
                <a:solidFill>
                  <a:srgbClr val="292934"/>
                </a:solidFill>
                <a:cs typeface="Arial Unicode MS" charset="0"/>
              </a:rPr>
              <a:t>  </a:t>
            </a:r>
          </a:p>
          <a:p>
            <a:pPr algn="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28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2696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79294" y="385502"/>
            <a:ext cx="8860118" cy="637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200" i="1" dirty="0">
                <a:solidFill>
                  <a:schemeClr val="tx2"/>
                </a:solidFill>
                <a:latin typeface="+mj-lt"/>
                <a:cs typeface="Arial Narrow"/>
              </a:rPr>
              <a:t>Première lecture: </a:t>
            </a:r>
            <a:r>
              <a:rPr lang="fr-FR" sz="2800" i="0" dirty="0">
                <a:solidFill>
                  <a:srgbClr val="333333"/>
                </a:solidFill>
                <a:effectLst/>
              </a:rPr>
              <a:t>« Même sur les nations païennes, le don de l’Esprit Saint avait été répandu ». </a:t>
            </a:r>
            <a:r>
              <a:rPr lang="fr-FR" sz="2800" dirty="0">
                <a:cs typeface="Arial Narrow"/>
              </a:rPr>
              <a:t>Livre des Actes des Apôtres </a:t>
            </a:r>
            <a:r>
              <a:rPr lang="fr-FR" sz="2800" i="0" dirty="0">
                <a:solidFill>
                  <a:srgbClr val="333333"/>
                </a:solidFill>
                <a:effectLst/>
              </a:rPr>
              <a:t>(</a:t>
            </a:r>
            <a:r>
              <a:rPr lang="fr-FR" sz="2800" i="0" dirty="0" err="1">
                <a:solidFill>
                  <a:srgbClr val="333333"/>
                </a:solidFill>
                <a:effectLst/>
              </a:rPr>
              <a:t>Ac</a:t>
            </a:r>
            <a:r>
              <a:rPr lang="fr-FR" sz="2800" i="0" dirty="0">
                <a:solidFill>
                  <a:srgbClr val="333333"/>
                </a:solidFill>
                <a:effectLst/>
              </a:rPr>
              <a:t> 10, 25-26.34-35.44-48)</a:t>
            </a:r>
            <a:endParaRPr lang="fr-FR" sz="2800" dirty="0">
              <a:cs typeface="Arial Narrow"/>
            </a:endParaRPr>
          </a:p>
          <a:p>
            <a:pPr marL="0" indent="0">
              <a:buNone/>
            </a:pPr>
            <a:endParaRPr lang="fr-FR" sz="3200" dirty="0">
              <a:latin typeface="+mj-lt"/>
              <a:cs typeface="Arial Narrow"/>
            </a:endParaRPr>
          </a:p>
          <a:p>
            <a:pPr marL="0" indent="0">
              <a:buNone/>
            </a:pPr>
            <a:r>
              <a:rPr lang="fr-FR" sz="3200" i="1" dirty="0">
                <a:solidFill>
                  <a:schemeClr val="tx2"/>
                </a:solidFill>
                <a:latin typeface="+mj-lt"/>
              </a:rPr>
              <a:t>Psaume</a:t>
            </a:r>
            <a:r>
              <a:rPr lang="fr-FR" sz="2400" b="1" i="0" cap="all" dirty="0">
                <a:solidFill>
                  <a:srgbClr val="BF2329"/>
                </a:solidFill>
                <a:effectLst/>
                <a:latin typeface="+mj-lt"/>
              </a:rPr>
              <a:t> </a:t>
            </a:r>
            <a:r>
              <a:rPr lang="fr-FR" sz="2800" dirty="0">
                <a:solidFill>
                  <a:srgbClr val="333333"/>
                </a:solidFill>
              </a:rPr>
              <a:t>(Ps 97 (98), 1, 2-3ab, 3cd-4)</a:t>
            </a:r>
          </a:p>
          <a:p>
            <a:pPr marL="0" indent="0" algn="ctr">
              <a:buNone/>
            </a:pPr>
            <a:r>
              <a:rPr lang="fr-FR" sz="2800" dirty="0">
                <a:solidFill>
                  <a:srgbClr val="333333"/>
                </a:solidFill>
              </a:rPr>
              <a:t>R/ </a:t>
            </a:r>
            <a:r>
              <a:rPr lang="fr-FR" sz="2800" b="1" dirty="0">
                <a:solidFill>
                  <a:srgbClr val="333333"/>
                </a:solidFill>
              </a:rPr>
              <a:t>Le Seigneur a fait connaître sa victoire</a:t>
            </a:r>
            <a:br>
              <a:rPr lang="fr-FR" sz="2800" b="1" dirty="0">
                <a:solidFill>
                  <a:srgbClr val="333333"/>
                </a:solidFill>
              </a:rPr>
            </a:br>
            <a:r>
              <a:rPr lang="fr-FR" sz="2800" b="1" dirty="0">
                <a:solidFill>
                  <a:srgbClr val="333333"/>
                </a:solidFill>
              </a:rPr>
              <a:t>et révélé sa justice aux nations.</a:t>
            </a:r>
            <a:br>
              <a:rPr lang="fr-FR" sz="2800" b="1" dirty="0">
                <a:solidFill>
                  <a:srgbClr val="333333"/>
                </a:solidFill>
              </a:rPr>
            </a:br>
            <a:r>
              <a:rPr lang="fr-FR" sz="2800" b="1" dirty="0">
                <a:solidFill>
                  <a:srgbClr val="333333"/>
                </a:solidFill>
              </a:rPr>
              <a:t> </a:t>
            </a:r>
          </a:p>
          <a:p>
            <a:pPr marL="0" indent="0">
              <a:buNone/>
            </a:pPr>
            <a:r>
              <a:rPr lang="fr-FR" sz="3200" i="1" dirty="0">
                <a:solidFill>
                  <a:schemeClr val="tx2"/>
                </a:solidFill>
                <a:latin typeface="+mj-lt"/>
                <a:cs typeface="Arial Narrow"/>
              </a:rPr>
              <a:t>Deuxième lecture :</a:t>
            </a:r>
            <a:r>
              <a:rPr lang="fr-FR" sz="3200" dirty="0">
                <a:latin typeface="+mj-lt"/>
                <a:cs typeface="Arial Narrow"/>
              </a:rPr>
              <a:t> </a:t>
            </a:r>
            <a:br>
              <a:rPr lang="fr-FR" sz="3200" dirty="0">
                <a:latin typeface="+mj-lt"/>
                <a:cs typeface="Arial Narrow"/>
              </a:rPr>
            </a:br>
            <a:r>
              <a:rPr lang="fr-FR" sz="2800" dirty="0">
                <a:solidFill>
                  <a:srgbClr val="333333"/>
                </a:solidFill>
              </a:rPr>
              <a:t>« Dieu est amour » (1 </a:t>
            </a:r>
            <a:r>
              <a:rPr lang="fr-FR" sz="2800" dirty="0" err="1">
                <a:solidFill>
                  <a:srgbClr val="333333"/>
                </a:solidFill>
              </a:rPr>
              <a:t>Jn</a:t>
            </a:r>
            <a:r>
              <a:rPr lang="fr-FR" sz="2800" dirty="0">
                <a:solidFill>
                  <a:srgbClr val="333333"/>
                </a:solidFill>
              </a:rPr>
              <a:t> 4, 7-10)</a:t>
            </a:r>
          </a:p>
          <a:p>
            <a:pPr marL="0" indent="0">
              <a:buNone/>
            </a:pPr>
            <a:endParaRPr lang="fr-FR" sz="2800" dirty="0">
              <a:solidFill>
                <a:srgbClr val="333333"/>
              </a:solidFill>
            </a:endParaRPr>
          </a:p>
          <a:p>
            <a:pPr marL="0" indent="0">
              <a:buNone/>
            </a:pPr>
            <a:endParaRPr lang="fr-FR" sz="3200" b="1" dirty="0">
              <a:latin typeface="Arial Narrow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21592687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6200</TotalTime>
  <Words>1461</Words>
  <Application>Microsoft Office PowerPoint</Application>
  <PresentationFormat>On-screen Show (4:3)</PresentationFormat>
  <Paragraphs>193</Paragraphs>
  <Slides>30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Alegreya</vt:lpstr>
      <vt:lpstr>Arial Unicode MS</vt:lpstr>
      <vt:lpstr>ＭＳ Ｐゴシック</vt:lpstr>
      <vt:lpstr>Arial</vt:lpstr>
      <vt:lpstr>Arial Narrow</vt:lpstr>
      <vt:lpstr>Calibri</vt:lpstr>
      <vt:lpstr>Open Sans</vt:lpstr>
      <vt:lpstr>Roboto Condensed</vt:lpstr>
      <vt:lpstr>Times New Roman</vt:lpstr>
      <vt:lpstr>Clarity</vt:lpstr>
      <vt:lpstr> Dimanche 5 Mai 2024</vt:lpstr>
      <vt:lpstr>Entrée : Souffle Imprévisible 1/3</vt:lpstr>
      <vt:lpstr>Entrée : Souffle Imprévisible 2/3</vt:lpstr>
      <vt:lpstr>Entrée : Souffle Imprévisible 3/3</vt:lpstr>
      <vt:lpstr>PowerPoint Presentation</vt:lpstr>
      <vt:lpstr>Kyrié: Messe de San Lorenzo</vt:lpstr>
      <vt:lpstr>Gloria : Messe de St Boniface  (1/2)</vt:lpstr>
      <vt:lpstr>Gloria : Messe de St Boniface  (2/2)</vt:lpstr>
      <vt:lpstr>PowerPoint Presentation</vt:lpstr>
      <vt:lpstr>LITURGIE DE LA PAROLE   </vt:lpstr>
      <vt:lpstr>PowerPoint Presentation</vt:lpstr>
      <vt:lpstr>PowerPoint Presentation</vt:lpstr>
      <vt:lpstr>PowerPoint Presentation</vt:lpstr>
      <vt:lpstr>Offertoire</vt:lpstr>
      <vt:lpstr>PowerPoint Presentation</vt:lpstr>
      <vt:lpstr>Sanctus : Messe de San Lorenzo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Bon dimanche à tous 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Chants de Messe  25 Sept 2016</dc:title>
  <dc:creator>Sati Sai</dc:creator>
  <cp:lastModifiedBy>Lynn T.</cp:lastModifiedBy>
  <cp:revision>320</cp:revision>
  <dcterms:created xsi:type="dcterms:W3CDTF">2016-09-24T10:23:28Z</dcterms:created>
  <dcterms:modified xsi:type="dcterms:W3CDTF">2024-05-02T10:58:06Z</dcterms:modified>
</cp:coreProperties>
</file>