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1"/>
  </p:notesMasterIdLst>
  <p:handoutMasterIdLst>
    <p:handoutMasterId r:id="rId22"/>
  </p:handoutMasterIdLst>
  <p:sldIdLst>
    <p:sldId id="256" r:id="rId2"/>
    <p:sldId id="604" r:id="rId3"/>
    <p:sldId id="638" r:id="rId4"/>
    <p:sldId id="347" r:id="rId5"/>
    <p:sldId id="639" r:id="rId6"/>
    <p:sldId id="648" r:id="rId7"/>
    <p:sldId id="388" r:id="rId8"/>
    <p:sldId id="267" r:id="rId9"/>
    <p:sldId id="625" r:id="rId10"/>
    <p:sldId id="641" r:id="rId11"/>
    <p:sldId id="649" r:id="rId12"/>
    <p:sldId id="355" r:id="rId13"/>
    <p:sldId id="650" r:id="rId14"/>
    <p:sldId id="455" r:id="rId15"/>
    <p:sldId id="598" r:id="rId16"/>
    <p:sldId id="644" r:id="rId17"/>
    <p:sldId id="645" r:id="rId18"/>
    <p:sldId id="646" r:id="rId19"/>
    <p:sldId id="65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23"/>
    <p:restoredTop sz="94704"/>
  </p:normalViewPr>
  <p:slideViewPr>
    <p:cSldViewPr snapToGrid="0" snapToObjects="1">
      <p:cViewPr>
        <p:scale>
          <a:sx n="66" d="100"/>
          <a:sy n="66" d="100"/>
        </p:scale>
        <p:origin x="1383" y="138"/>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F86202-3393-47BA-B5DD-959C6B2CA8E5}" type="datetimeFigureOut">
              <a:rPr lang="zh-CN" altLang="en-US" smtClean="0"/>
              <a:pPr/>
              <a:t>2024/3/29</a:t>
            </a:fld>
            <a:endParaRPr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2C4620-F3EE-4B8B-9805-76321F1EDF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D0FA-898F-456E-B183-329385AF4A03}" type="datetimeFigureOut">
              <a:rPr lang="fr-FR" smtClean="0"/>
              <a:pPr/>
              <a:t>29/03/2024</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BF02F-DC09-4AC6-AE7B-3CA07BD586BF}" type="slidenum">
              <a:rPr lang="fr-FR" smtClean="0"/>
              <a:pPr/>
              <a:t>‹#›</a:t>
            </a:fld>
            <a:endParaRPr lang="fr-FR"/>
          </a:p>
        </p:txBody>
      </p:sp>
    </p:spTree>
    <p:extLst>
      <p:ext uri="{BB962C8B-B14F-4D97-AF65-F5344CB8AC3E}">
        <p14:creationId xmlns:p14="http://schemas.microsoft.com/office/powerpoint/2010/main" val="371587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2000049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27DBCE9-C635-47E8-9760-B5759BDB7365}" type="slidenum">
              <a:rPr lang="en-US"/>
              <a:pPr/>
              <a:t>18</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4159439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19</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577071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255025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6</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902676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11</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311597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13</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4183425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14</a:t>
            </a:fld>
            <a:endParaRPr lang="fr-FR" altLang="fr-FR"/>
          </a:p>
        </p:txBody>
      </p:sp>
    </p:spTree>
    <p:extLst>
      <p:ext uri="{BB962C8B-B14F-4D97-AF65-F5344CB8AC3E}">
        <p14:creationId xmlns:p14="http://schemas.microsoft.com/office/powerpoint/2010/main" val="4271294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15</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27DBCE9-C635-47E8-9760-B5759BDB7365}" type="slidenum">
              <a:rPr lang="en-US"/>
              <a:pPr/>
              <a:t>16</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3656954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17</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3981154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Friday, March 29,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Friday, March 29,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Friday, March 29,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Friday, March 29,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Friday, March 29,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Friday, March 29,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Friday, March 29,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Friday, March 29,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Friday, March 29,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Friday, March 29,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Friday, March 29,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Friday, March 29, 2024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lstStyle/>
          <a:p>
            <a:pPr algn="ctr"/>
            <a:r>
              <a:rPr lang="" sz="4000" b="1" cap="small" dirty="0">
                <a:latin typeface="Arial Narrow" panose="020B0606020202030204" pitchFamily="34" charset="0"/>
              </a:rPr>
              <a:t>VENDREDI SAINT</a:t>
            </a:r>
            <a:endParaRPr lang="en-US" sz="4000" b="1" cap="small" dirty="0">
              <a:latin typeface="Arial Narrow" panose="020B0606020202030204" pitchFamily="34" charset="0"/>
            </a:endParaRPr>
          </a:p>
        </p:txBody>
      </p:sp>
      <p:sp>
        <p:nvSpPr>
          <p:cNvPr id="4" name="Rectangle 3">
            <a:extLst>
              <a:ext uri="{FF2B5EF4-FFF2-40B4-BE49-F238E27FC236}">
                <a16:creationId xmlns:a16="http://schemas.microsoft.com/office/drawing/2014/main" id="{7F2E5B40-42C6-4659-BFFA-30D80B464FD6}"/>
              </a:ext>
            </a:extLst>
          </p:cNvPr>
          <p:cNvSpPr>
            <a:spLocks noChangeArrowheads="1"/>
          </p:cNvSpPr>
          <p:nvPr/>
        </p:nvSpPr>
        <p:spPr bwMode="auto">
          <a:xfrm>
            <a:off x="6573838" y="6211888"/>
            <a:ext cx="2112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a:t>Paroisse St Michel</a:t>
            </a:r>
          </a:p>
        </p:txBody>
      </p:sp>
      <p:pic>
        <p:nvPicPr>
          <p:cNvPr id="5" name="Picture 4">
            <a:extLst>
              <a:ext uri="{FF2B5EF4-FFF2-40B4-BE49-F238E27FC236}">
                <a16:creationId xmlns:a16="http://schemas.microsoft.com/office/drawing/2014/main" id="{C510730D-0D46-4067-BA24-D13FADB03F7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74000" y="5195888"/>
            <a:ext cx="812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ubtitle 2"/>
          <p:cNvSpPr>
            <a:spLocks noGrp="1"/>
          </p:cNvSpPr>
          <p:nvPr>
            <p:ph type="subTitle" idx="1"/>
          </p:nvPr>
        </p:nvSpPr>
        <p:spPr>
          <a:xfrm>
            <a:off x="0" y="3405673"/>
            <a:ext cx="9143999" cy="1852127"/>
          </a:xfrm>
        </p:spPr>
        <p:txBody>
          <a:bodyPr>
            <a:normAutofit/>
          </a:bodyPr>
          <a:lstStyle/>
          <a:p>
            <a:pPr algn="ctr"/>
            <a:r>
              <a:rPr lang="" sz="3600" b="1" i="1" cap="small" dirty="0">
                <a:latin typeface="Arial Narrow" panose="020B0606020202030204" pitchFamily="34" charset="0"/>
              </a:rPr>
              <a:t>29 MARS 2024</a:t>
            </a:r>
            <a:endParaRPr lang="fr-FR" sz="3600" i="1" cap="small" dirty="0">
              <a:latin typeface="Arial Narrow" panose="020B0606020202030204" pitchFamily="34" charset="0"/>
            </a:endParaRPr>
          </a:p>
          <a:p>
            <a:pPr algn="ctr"/>
            <a:endParaRPr lang="en-US" sz="3600" cap="small" dirty="0"/>
          </a:p>
        </p:txBody>
      </p:sp>
    </p:spTree>
    <p:extLst>
      <p:ext uri="{BB962C8B-B14F-4D97-AF65-F5344CB8AC3E}">
        <p14:creationId xmlns:p14="http://schemas.microsoft.com/office/powerpoint/2010/main" val="244066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45660" y="304001"/>
            <a:ext cx="8829546" cy="17386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Vénération de la Croix:</a:t>
            </a:r>
            <a:endParaRPr lang="en-US" sz="3200"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28861068-F00F-479C-8D89-6C8D0B97461F}"/>
              </a:ext>
            </a:extLst>
          </p:cNvPr>
          <p:cNvSpPr txBox="1">
            <a:spLocks/>
          </p:cNvSpPr>
          <p:nvPr/>
        </p:nvSpPr>
        <p:spPr>
          <a:xfrm>
            <a:off x="403190" y="1077810"/>
            <a:ext cx="9428888" cy="3147869"/>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3. Ô croix, sagesse suprême,</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Ô croix de Jésus-Christ ! (bis)</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Le Fils de Dieu lui-même</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Jusqu’à la mort obéit ;</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Ton dénuement est extrême,</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Ô croix de Jésus-Christ !</a:t>
            </a:r>
          </a:p>
          <a:p>
            <a:pPr marL="0" marR="0">
              <a:spcBef>
                <a:spcPts val="0"/>
              </a:spcBef>
              <a:spcAft>
                <a:spcPts val="0"/>
              </a:spcAft>
            </a:pPr>
            <a:endPar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endParaRP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4. Ô croix, victoire éclatante,</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Ô croix de Jésus-Christ ! (bis)</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Tu jugeras le monde</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Au jour que Dieu s’est choisi.</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Croix à jamais triomphante,</a:t>
            </a: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Ô croix de Jésus-Christ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latin typeface="+mj-lt"/>
            </a:endParaRPr>
          </a:p>
          <a:p>
            <a:endParaRPr lang="fr-FR" sz="2800" b="1" dirty="0">
              <a:latin typeface="+mj-lt"/>
            </a:endParaRPr>
          </a:p>
        </p:txBody>
      </p:sp>
    </p:spTree>
    <p:extLst>
      <p:ext uri="{BB962C8B-B14F-4D97-AF65-F5344CB8AC3E}">
        <p14:creationId xmlns:p14="http://schemas.microsoft.com/office/powerpoint/2010/main" val="3873495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11</a:t>
            </a:fld>
            <a:endParaRPr lang="en-US"/>
          </a:p>
        </p:txBody>
      </p:sp>
      <p:pic>
        <p:nvPicPr>
          <p:cNvPr id="4" name="Picture 3" descr="A silhouette of a crucifixion&#10;&#10;Description automatically generated">
            <a:extLst>
              <a:ext uri="{FF2B5EF4-FFF2-40B4-BE49-F238E27FC236}">
                <a16:creationId xmlns:a16="http://schemas.microsoft.com/office/drawing/2014/main" id="{8FC484E5-DB12-5BCB-8509-DA2E3B7337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44" y="1037771"/>
            <a:ext cx="7293428" cy="4934858"/>
          </a:xfrm>
          <a:prstGeom prst="rect">
            <a:avLst/>
          </a:prstGeom>
        </p:spPr>
      </p:pic>
    </p:spTree>
    <p:extLst>
      <p:ext uri="{BB962C8B-B14F-4D97-AF65-F5344CB8AC3E}">
        <p14:creationId xmlns:p14="http://schemas.microsoft.com/office/powerpoint/2010/main" val="20438580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p>
          <a:p>
            <a:pPr algn="ctr"/>
            <a:r>
              <a:rPr lang="fr-FR" sz="3200" dirty="0">
                <a:solidFill>
                  <a:schemeClr val="tx1"/>
                </a:solidFill>
                <a:latin typeface="+mn-lt"/>
              </a:rPr>
              <a:t>que ton Nom soit sanctifié, que 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br>
              <a:rPr lang="fr-FR" sz="3200" dirty="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puissance et la gloire, pour les siècles des siècles, </a:t>
            </a:r>
          </a:p>
          <a:p>
            <a:pPr algn="ctr"/>
            <a:r>
              <a:rPr lang="fr-FR" sz="3200" dirty="0">
                <a:solidFill>
                  <a:schemeClr val="tx1"/>
                </a:solidFill>
                <a:latin typeface="+mn-lt"/>
              </a:rPr>
              <a:t>Amen.</a:t>
            </a:r>
          </a:p>
        </p:txBody>
      </p:sp>
    </p:spTree>
    <p:extLst>
      <p:ext uri="{BB962C8B-B14F-4D97-AF65-F5344CB8AC3E}">
        <p14:creationId xmlns:p14="http://schemas.microsoft.com/office/powerpoint/2010/main" val="1347618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13</a:t>
            </a:fld>
            <a:endParaRPr lang="en-US"/>
          </a:p>
        </p:txBody>
      </p:sp>
      <p:pic>
        <p:nvPicPr>
          <p:cNvPr id="4" name="Picture 3" descr="A silhouette of a crucifixion&#10;&#10;Description automatically generated">
            <a:extLst>
              <a:ext uri="{FF2B5EF4-FFF2-40B4-BE49-F238E27FC236}">
                <a16:creationId xmlns:a16="http://schemas.microsoft.com/office/drawing/2014/main" id="{8FC484E5-DB12-5BCB-8509-DA2E3B7337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44" y="1037771"/>
            <a:ext cx="7293428" cy="4934858"/>
          </a:xfrm>
          <a:prstGeom prst="rect">
            <a:avLst/>
          </a:prstGeom>
        </p:spPr>
      </p:pic>
    </p:spTree>
    <p:extLst>
      <p:ext uri="{BB962C8B-B14F-4D97-AF65-F5344CB8AC3E}">
        <p14:creationId xmlns:p14="http://schemas.microsoft.com/office/powerpoint/2010/main" val="180934807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t> </a:t>
            </a:r>
          </a:p>
          <a:p>
            <a:pPr algn="just" eaLnBrk="1" hangingPunct="1">
              <a:spcBef>
                <a:spcPct val="20000"/>
              </a:spcBef>
              <a:buClr>
                <a:schemeClr val="accent1"/>
              </a:buClr>
              <a:buSzPct val="85000"/>
              <a:buFont typeface="Arial" charset="0"/>
              <a:buNone/>
            </a:pPr>
            <a:r>
              <a:rPr lang="ja-JP" altLang="fr-FR" sz="2500">
                <a:latin typeface="Microsoft YaHei" pitchFamily="34" charset="-122"/>
                <a:ea typeface="Microsoft YaHei" pitchFamily="34" charset="-122"/>
                <a:cs typeface="Segoe UI Historic" pitchFamily="34" charset="0"/>
              </a:rPr>
              <a:t>友情提示：只有己经初领圣体的</a:t>
            </a:r>
            <a:r>
              <a:rPr lang="zh-CN" altLang="en-US" sz="2500" dirty="0">
                <a:latin typeface="Microsoft YaHei" pitchFamily="34" charset="-122"/>
                <a:ea typeface="Microsoft YaHei" pitchFamily="34" charset="-122"/>
                <a:cs typeface="Segoe UI Historic" pitchFamily="34" charset="0"/>
              </a:rPr>
              <a:t>基督徒</a:t>
            </a:r>
            <a:r>
              <a:rPr lang="ja-JP" altLang="fr-FR" sz="2500">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latin typeface="Microsoft YaHei" pitchFamily="34" charset="-122"/>
                <a:ea typeface="Microsoft YaHei" pitchFamily="34" charset="-122"/>
                <a:cs typeface="Segoe UI Historic" pitchFamily="34" charset="0"/>
              </a:rPr>
              <a:t>X </a:t>
            </a:r>
            <a:r>
              <a:rPr lang="ja-JP" altLang="fr-FR" sz="2500">
                <a:latin typeface="Microsoft YaHei" pitchFamily="34" charset="-122"/>
                <a:ea typeface="Microsoft YaHei" pitchFamily="34" charset="-122"/>
                <a:cs typeface="Segoe UI Historic" pitchFamily="34" charset="0"/>
              </a:rPr>
              <a:t>形，置于胸前，前往接受祝福。</a:t>
            </a:r>
            <a:endParaRPr lang="fr-FR" altLang="ja-JP" sz="2500" dirty="0">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t> </a:t>
            </a:r>
            <a:endParaRPr lang="ja-JP" altLang="fr-FR" sz="500"/>
          </a:p>
          <a:p>
            <a:pPr algn="just" eaLnBrk="1" hangingPunct="1">
              <a:spcBef>
                <a:spcPts val="600"/>
              </a:spcBef>
              <a:buClr>
                <a:schemeClr val="accent1"/>
              </a:buClr>
              <a:buSzPct val="85000"/>
              <a:buFont typeface="Arial" charset="0"/>
              <a:buNone/>
            </a:pPr>
            <a:r>
              <a:rPr lang="fr-FR" altLang="fr-FR" sz="2500" dirty="0" err="1"/>
              <a:t>Please</a:t>
            </a:r>
            <a:r>
              <a:rPr lang="fr-FR" altLang="fr-FR" sz="2500" dirty="0"/>
              <a:t> </a:t>
            </a:r>
            <a:r>
              <a:rPr lang="fr-FR" altLang="fr-FR" sz="2500" dirty="0" err="1"/>
              <a:t>be</a:t>
            </a:r>
            <a:r>
              <a:rPr lang="fr-FR" altLang="fr-FR" sz="2500" dirty="0"/>
              <a:t> </a:t>
            </a:r>
            <a:r>
              <a:rPr lang="fr-FR" altLang="fr-FR" sz="2500" dirty="0" err="1"/>
              <a:t>reminded</a:t>
            </a:r>
            <a:r>
              <a:rPr lang="fr-FR" altLang="fr-FR" sz="2500" dirty="0"/>
              <a:t> </a:t>
            </a:r>
            <a:r>
              <a:rPr lang="fr-FR" altLang="fr-FR" sz="2500" dirty="0" err="1"/>
              <a:t>that</a:t>
            </a:r>
            <a:r>
              <a:rPr lang="fr-FR" altLang="fr-FR" sz="2500" dirty="0"/>
              <a:t> </a:t>
            </a:r>
            <a:r>
              <a:rPr lang="fr-FR" altLang="fr-FR" sz="2500" dirty="0" err="1"/>
              <a:t>only</a:t>
            </a:r>
            <a:r>
              <a:rPr lang="fr-FR" altLang="fr-FR" sz="2500" dirty="0"/>
              <a:t> </a:t>
            </a:r>
            <a:r>
              <a:rPr lang="fr-FR" altLang="fr-FR" sz="2500" dirty="0" err="1"/>
              <a:t>baptized</a:t>
            </a:r>
            <a:r>
              <a:rPr lang="fr-FR" altLang="fr-FR" sz="2500" dirty="0"/>
              <a:t> </a:t>
            </a:r>
            <a:r>
              <a:rPr lang="fr-FR" altLang="fr-FR" sz="2500" dirty="0" err="1"/>
              <a:t>christians</a:t>
            </a:r>
            <a:r>
              <a:rPr lang="fr-FR" altLang="fr-FR" sz="2500" dirty="0"/>
              <a:t> </a:t>
            </a:r>
            <a:r>
              <a:rPr lang="fr-FR" altLang="fr-FR" sz="2500" dirty="0" err="1"/>
              <a:t>who</a:t>
            </a:r>
            <a:r>
              <a:rPr lang="fr-FR" altLang="fr-FR" sz="2500" dirty="0"/>
              <a:t> have </a:t>
            </a:r>
            <a:r>
              <a:rPr lang="fr-FR" altLang="fr-FR" sz="2500" dirty="0" err="1"/>
              <a:t>received</a:t>
            </a:r>
            <a:r>
              <a:rPr lang="fr-FR" altLang="fr-FR" sz="2500" dirty="0"/>
              <a:t> First </a:t>
            </a:r>
            <a:r>
              <a:rPr lang="fr-FR" altLang="fr-FR" sz="2500" dirty="0" err="1"/>
              <a:t>Holy</a:t>
            </a:r>
            <a:r>
              <a:rPr lang="fr-FR" altLang="fr-FR" sz="2500" dirty="0"/>
              <a:t> Communion </a:t>
            </a:r>
            <a:r>
              <a:rPr lang="fr-FR" altLang="fr-FR" sz="2500" dirty="0" err="1"/>
              <a:t>may</a:t>
            </a:r>
            <a:r>
              <a:rPr lang="fr-FR" altLang="fr-FR" sz="2500" dirty="0"/>
              <a:t> </a:t>
            </a:r>
            <a:r>
              <a:rPr lang="fr-FR" altLang="fr-FR" sz="2500" dirty="0" err="1"/>
              <a:t>receive</a:t>
            </a:r>
            <a:r>
              <a:rPr lang="fr-FR" altLang="fr-FR" sz="2500" dirty="0"/>
              <a:t> </a:t>
            </a:r>
            <a:r>
              <a:rPr lang="fr-FR" altLang="fr-FR" sz="2500" dirty="0" err="1"/>
              <a:t>Holy</a:t>
            </a:r>
            <a:r>
              <a:rPr lang="fr-FR" altLang="fr-FR" sz="2500" dirty="0"/>
              <a:t> Communion. If </a:t>
            </a:r>
            <a:r>
              <a:rPr lang="fr-FR" altLang="fr-FR" sz="2500" dirty="0" err="1"/>
              <a:t>you</a:t>
            </a:r>
            <a:r>
              <a:rPr lang="fr-FR" altLang="fr-FR" sz="2500" dirty="0"/>
              <a:t> have not </a:t>
            </a:r>
            <a:r>
              <a:rPr lang="fr-FR" altLang="fr-FR" sz="2500" dirty="0" err="1"/>
              <a:t>received</a:t>
            </a:r>
            <a:r>
              <a:rPr lang="fr-FR" altLang="fr-FR" sz="2500" dirty="0"/>
              <a:t> First </a:t>
            </a:r>
            <a:r>
              <a:rPr lang="fr-FR" altLang="fr-FR" sz="2500" dirty="0" err="1"/>
              <a:t>Holy</a:t>
            </a:r>
            <a:r>
              <a:rPr lang="fr-FR" altLang="fr-FR" sz="2500" dirty="0"/>
              <a:t> Communion, </a:t>
            </a:r>
            <a:r>
              <a:rPr lang="fr-FR" altLang="fr-FR" sz="2500" dirty="0" err="1"/>
              <a:t>you</a:t>
            </a:r>
            <a:r>
              <a:rPr lang="fr-FR" altLang="fr-FR" sz="2500" dirty="0"/>
              <a:t> </a:t>
            </a:r>
            <a:r>
              <a:rPr lang="fr-FR" altLang="fr-FR" sz="2500" dirty="0" err="1"/>
              <a:t>may</a:t>
            </a:r>
            <a:r>
              <a:rPr lang="fr-FR" altLang="fr-FR" sz="2500" dirty="0"/>
              <a:t> </a:t>
            </a:r>
            <a:r>
              <a:rPr lang="fr-FR" altLang="fr-FR" sz="2500" dirty="0" err="1"/>
              <a:t>approach</a:t>
            </a:r>
            <a:r>
              <a:rPr lang="fr-FR" altLang="fr-FR" sz="2500" dirty="0"/>
              <a:t> the alter </a:t>
            </a:r>
            <a:r>
              <a:rPr lang="fr-FR" altLang="fr-FR" sz="2500" dirty="0" err="1"/>
              <a:t>with</a:t>
            </a:r>
            <a:r>
              <a:rPr lang="fr-FR" altLang="fr-FR" sz="2500" dirty="0"/>
              <a:t> </a:t>
            </a:r>
            <a:r>
              <a:rPr lang="fr-FR" altLang="fr-FR" sz="2500" dirty="0" err="1"/>
              <a:t>your</a:t>
            </a:r>
            <a:r>
              <a:rPr lang="fr-FR" altLang="fr-FR" sz="2500" dirty="0"/>
              <a:t> hands </a:t>
            </a:r>
            <a:r>
              <a:rPr lang="fr-FR" altLang="fr-FR" sz="2500" dirty="0" err="1"/>
              <a:t>folded</a:t>
            </a:r>
            <a:r>
              <a:rPr lang="fr-FR" altLang="fr-FR" sz="2500" dirty="0"/>
              <a:t> </a:t>
            </a:r>
            <a:r>
              <a:rPr lang="fr-FR" altLang="fr-FR" sz="2500" dirty="0" err="1"/>
              <a:t>across</a:t>
            </a:r>
            <a:r>
              <a:rPr lang="fr-FR" altLang="fr-FR" sz="2500" dirty="0"/>
              <a:t> the </a:t>
            </a:r>
            <a:r>
              <a:rPr lang="fr-FR" altLang="fr-FR" sz="2500" dirty="0" err="1"/>
              <a:t>chest</a:t>
            </a:r>
            <a:r>
              <a:rPr lang="fr-FR" altLang="fr-FR" sz="2500" dirty="0"/>
              <a:t> in an X in </a:t>
            </a:r>
            <a:r>
              <a:rPr lang="fr-FR" altLang="fr-FR" sz="2500" dirty="0" err="1"/>
              <a:t>order</a:t>
            </a:r>
            <a:r>
              <a:rPr lang="fr-FR" altLang="fr-FR" sz="2500" dirty="0"/>
              <a:t> to </a:t>
            </a:r>
            <a:r>
              <a:rPr lang="fr-FR" altLang="fr-FR" sz="2500" dirty="0" err="1"/>
              <a:t>receive</a:t>
            </a:r>
            <a:r>
              <a:rPr lang="fr-FR" altLang="fr-FR" sz="2500" dirty="0"/>
              <a:t> a blessing. </a:t>
            </a:r>
          </a:p>
        </p:txBody>
      </p:sp>
    </p:spTree>
    <p:extLst>
      <p:ext uri="{BB962C8B-B14F-4D97-AF65-F5344CB8AC3E}">
        <p14:creationId xmlns:p14="http://schemas.microsoft.com/office/powerpoint/2010/main" val="363417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normAutofit/>
          </a:bodyPr>
          <a:lstStyle/>
          <a:p>
            <a:r>
              <a:rPr lang="fr-FR" sz="2800" b="1" i="0" dirty="0">
                <a:solidFill>
                  <a:srgbClr val="333333"/>
                </a:solidFill>
                <a:effectLst/>
                <a:latin typeface="Montserrat" panose="00000500000000000000" pitchFamily="2" charset="0"/>
              </a:rPr>
              <a:t>R. Voici le corps et le sang du Seigneur</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La coupe du Salut et le pain de la Vie.</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Dieu immortel se donne en nourriture</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Pour que nous ayons la vie éternelle.</a:t>
            </a:r>
            <a:br>
              <a:rPr lang="fr-FR" sz="2800" b="1" i="0" dirty="0">
                <a:solidFill>
                  <a:srgbClr val="333333"/>
                </a:solidFill>
                <a:effectLst/>
                <a:latin typeface="Montserrat" panose="00000500000000000000" pitchFamily="2" charset="0"/>
              </a:rPr>
            </a:br>
            <a:br>
              <a:rPr lang="fr-FR" sz="2800" dirty="0"/>
            </a:br>
            <a:r>
              <a:rPr lang="fr-FR" sz="2800" b="0" i="0" dirty="0">
                <a:solidFill>
                  <a:srgbClr val="333333"/>
                </a:solidFill>
                <a:effectLst/>
                <a:latin typeface="Montserrat" panose="00000500000000000000" pitchFamily="2" charset="0"/>
              </a:rPr>
              <a:t>1. Au moment de passer vers le Père</a:t>
            </a:r>
            <a:br>
              <a:rPr lang="fr-FR" sz="2800" dirty="0"/>
            </a:br>
            <a:r>
              <a:rPr lang="fr-FR" sz="2800" b="0" i="0" dirty="0">
                <a:solidFill>
                  <a:srgbClr val="333333"/>
                </a:solidFill>
                <a:effectLst/>
                <a:latin typeface="Montserrat" panose="00000500000000000000" pitchFamily="2" charset="0"/>
              </a:rPr>
              <a:t>Le Seigneur prit du pain et du vin</a:t>
            </a:r>
            <a:br>
              <a:rPr lang="fr-FR" sz="2800" dirty="0"/>
            </a:br>
            <a:r>
              <a:rPr lang="fr-FR" sz="2800" b="0" i="0" dirty="0">
                <a:solidFill>
                  <a:srgbClr val="333333"/>
                </a:solidFill>
                <a:effectLst/>
                <a:latin typeface="Montserrat" panose="00000500000000000000" pitchFamily="2" charset="0"/>
              </a:rPr>
              <a:t>Pour que soit accompli le mystère</a:t>
            </a:r>
            <a:br>
              <a:rPr lang="fr-FR" sz="2800" dirty="0"/>
            </a:br>
            <a:r>
              <a:rPr lang="fr-FR" sz="2800" b="0" i="0" dirty="0">
                <a:solidFill>
                  <a:srgbClr val="333333"/>
                </a:solidFill>
                <a:effectLst/>
                <a:latin typeface="Montserrat" panose="00000500000000000000" pitchFamily="2" charset="0"/>
              </a:rPr>
              <a:t>Qui apaise à jamais notre faim.</a:t>
            </a:r>
            <a:endParaRPr lang="en-US" sz="2800" dirty="0"/>
          </a:p>
        </p:txBody>
      </p:sp>
      <p:sp>
        <p:nvSpPr>
          <p:cNvPr id="4" name="Text Box 3"/>
          <p:cNvSpPr txBox="1">
            <a:spLocks noChangeArrowheads="1"/>
          </p:cNvSpPr>
          <p:nvPr/>
        </p:nvSpPr>
        <p:spPr bwMode="auto">
          <a:xfrm>
            <a:off x="69850" y="430666"/>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sz="2000" b="1" dirty="0">
                <a:solidFill>
                  <a:srgbClr val="D63800"/>
                </a:solidFill>
              </a:rPr>
              <a:t>Communion:</a:t>
            </a:r>
            <a:r>
              <a:rPr lang="" sz="2000" b="1" dirty="0">
                <a:solidFill>
                  <a:srgbClr val="D63800"/>
                </a:solidFill>
              </a:rPr>
              <a:t>   </a:t>
            </a:r>
            <a:r>
              <a:rPr lang="fr-FR" sz="2000" b="1" dirty="0">
                <a:solidFill>
                  <a:srgbClr val="D63800"/>
                </a:solidFill>
              </a:rPr>
              <a:t>Voici le Corps et le Sang du Seigneur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normAutofit/>
          </a:bodyPr>
          <a:lstStyle/>
          <a:p>
            <a:r>
              <a:rPr lang="fr-FR" sz="2800" b="1" i="0" dirty="0">
                <a:solidFill>
                  <a:srgbClr val="333333"/>
                </a:solidFill>
                <a:effectLst/>
                <a:latin typeface="Montserrat" panose="00000500000000000000" pitchFamily="2" charset="0"/>
              </a:rPr>
              <a:t>R. Voici le corps et le sang du Seigneur</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La coupe du Salut et le pain de la Vie.</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Dieu immortel se donne en nourriture</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Pour que nous ayons la vie éternelle.</a:t>
            </a:r>
            <a:br>
              <a:rPr lang="fr-FR" sz="2800" b="1" i="0" dirty="0">
                <a:solidFill>
                  <a:srgbClr val="333333"/>
                </a:solidFill>
                <a:effectLst/>
                <a:latin typeface="Montserrat" panose="00000500000000000000" pitchFamily="2" charset="0"/>
              </a:rPr>
            </a:br>
            <a:br>
              <a:rPr lang="fr-FR" sz="2800" dirty="0"/>
            </a:br>
            <a:r>
              <a:rPr lang="fr-FR" sz="2800" b="0" i="0" dirty="0">
                <a:solidFill>
                  <a:srgbClr val="333333"/>
                </a:solidFill>
                <a:effectLst/>
                <a:latin typeface="Montserrat" panose="00000500000000000000" pitchFamily="2" charset="0"/>
              </a:rPr>
              <a:t>2. Dieu se livre lui-même en partage</a:t>
            </a:r>
            <a:br>
              <a:rPr lang="fr-FR" sz="2800" b="0" i="0" dirty="0">
                <a:solidFill>
                  <a:srgbClr val="333333"/>
                </a:solidFill>
                <a:effectLst/>
                <a:latin typeface="Montserrat" panose="00000500000000000000" pitchFamily="2" charset="0"/>
              </a:rPr>
            </a:br>
            <a:r>
              <a:rPr lang="fr-FR" sz="2800" b="0" i="0" dirty="0">
                <a:solidFill>
                  <a:srgbClr val="333333"/>
                </a:solidFill>
                <a:effectLst/>
                <a:latin typeface="Montserrat" panose="00000500000000000000" pitchFamily="2" charset="0"/>
              </a:rPr>
              <a:t>Par amour pour son peuple affamé.</a:t>
            </a:r>
            <a:br>
              <a:rPr lang="fr-FR" sz="2800" b="0" i="0" dirty="0">
                <a:solidFill>
                  <a:srgbClr val="333333"/>
                </a:solidFill>
                <a:effectLst/>
                <a:latin typeface="Montserrat" panose="00000500000000000000" pitchFamily="2" charset="0"/>
              </a:rPr>
            </a:br>
            <a:r>
              <a:rPr lang="fr-FR" sz="2800" b="0" i="0" dirty="0">
                <a:solidFill>
                  <a:srgbClr val="333333"/>
                </a:solidFill>
                <a:effectLst/>
                <a:latin typeface="Montserrat" panose="00000500000000000000" pitchFamily="2" charset="0"/>
              </a:rPr>
              <a:t>Il nous comble de son héritage</a:t>
            </a:r>
            <a:br>
              <a:rPr lang="fr-FR" sz="2800" b="0" i="0" dirty="0">
                <a:solidFill>
                  <a:srgbClr val="333333"/>
                </a:solidFill>
                <a:effectLst/>
                <a:latin typeface="Montserrat" panose="00000500000000000000" pitchFamily="2" charset="0"/>
              </a:rPr>
            </a:br>
            <a:r>
              <a:rPr lang="fr-FR" sz="2800" b="0" i="0" dirty="0">
                <a:solidFill>
                  <a:srgbClr val="333333"/>
                </a:solidFill>
                <a:effectLst/>
                <a:latin typeface="Montserrat" panose="00000500000000000000" pitchFamily="2" charset="0"/>
              </a:rPr>
              <a:t>Afin que nous soyons rassasiés.</a:t>
            </a:r>
            <a:endParaRPr lang="en-US" sz="2800" dirty="0"/>
          </a:p>
        </p:txBody>
      </p:sp>
      <p:sp>
        <p:nvSpPr>
          <p:cNvPr id="4" name="Text Box 3"/>
          <p:cNvSpPr txBox="1">
            <a:spLocks noChangeArrowheads="1"/>
          </p:cNvSpPr>
          <p:nvPr/>
        </p:nvSpPr>
        <p:spPr bwMode="auto">
          <a:xfrm>
            <a:off x="69850" y="430666"/>
            <a:ext cx="8893175" cy="6080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sz="2000" b="1" dirty="0">
                <a:solidFill>
                  <a:srgbClr val="D63800"/>
                </a:solidFill>
              </a:rPr>
              <a:t>Communion:</a:t>
            </a:r>
            <a:r>
              <a:rPr lang="" sz="2000" b="1" dirty="0">
                <a:solidFill>
                  <a:srgbClr val="D63800"/>
                </a:solidFill>
              </a:rPr>
              <a:t>   </a:t>
            </a:r>
            <a:r>
              <a:rPr lang="fr-FR" sz="2000" b="1" dirty="0">
                <a:solidFill>
                  <a:srgbClr val="D63800"/>
                </a:solidFill>
              </a:rPr>
              <a:t>Voici le Corps et le Sang du Seigneur</a:t>
            </a:r>
          </a:p>
        </p:txBody>
      </p:sp>
    </p:spTree>
    <p:extLst>
      <p:ext uri="{BB962C8B-B14F-4D97-AF65-F5344CB8AC3E}">
        <p14:creationId xmlns:p14="http://schemas.microsoft.com/office/powerpoint/2010/main" val="197562787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normAutofit/>
          </a:bodyPr>
          <a:lstStyle/>
          <a:p>
            <a:r>
              <a:rPr lang="fr-FR" sz="2800" b="1" i="0" dirty="0">
                <a:solidFill>
                  <a:srgbClr val="333333"/>
                </a:solidFill>
                <a:effectLst/>
                <a:latin typeface="Montserrat" panose="00000500000000000000" pitchFamily="2" charset="0"/>
              </a:rPr>
              <a:t>R. Voici le corps et le sang du Seigneur</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La coupe du Salut et le pain de la Vie.</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Dieu immortel se donne en nourriture</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Pour que nous ayons la vie éternelle.</a:t>
            </a:r>
            <a:br>
              <a:rPr lang="fr-FR" sz="2800" b="1" i="0" dirty="0">
                <a:solidFill>
                  <a:srgbClr val="333333"/>
                </a:solidFill>
                <a:effectLst/>
                <a:latin typeface="Montserrat" panose="00000500000000000000" pitchFamily="2" charset="0"/>
              </a:rPr>
            </a:br>
            <a:br>
              <a:rPr lang="fr-FR" sz="2800" dirty="0"/>
            </a:br>
            <a:r>
              <a:rPr lang="fr-FR" sz="2800" b="0" i="0" dirty="0">
                <a:solidFill>
                  <a:srgbClr val="333333"/>
                </a:solidFill>
                <a:effectLst/>
                <a:latin typeface="Montserrat" panose="00000500000000000000" pitchFamily="2" charset="0"/>
              </a:rPr>
              <a:t>3. C’est la foi qui nous fait reconnaître</a:t>
            </a:r>
            <a:br>
              <a:rPr lang="fr-FR" sz="2800" b="0" i="0" dirty="0">
                <a:solidFill>
                  <a:srgbClr val="333333"/>
                </a:solidFill>
                <a:effectLst/>
                <a:latin typeface="Montserrat" panose="00000500000000000000" pitchFamily="2" charset="0"/>
              </a:rPr>
            </a:br>
            <a:r>
              <a:rPr lang="fr-FR" sz="2800" b="0" i="0" dirty="0">
                <a:solidFill>
                  <a:srgbClr val="333333"/>
                </a:solidFill>
                <a:effectLst/>
                <a:latin typeface="Montserrat" panose="00000500000000000000" pitchFamily="2" charset="0"/>
              </a:rPr>
              <a:t>Dans ce pain et ce vin consacrés,</a:t>
            </a:r>
            <a:br>
              <a:rPr lang="fr-FR" sz="2800" b="0" i="0" dirty="0">
                <a:solidFill>
                  <a:srgbClr val="333333"/>
                </a:solidFill>
                <a:effectLst/>
                <a:latin typeface="Montserrat" panose="00000500000000000000" pitchFamily="2" charset="0"/>
              </a:rPr>
            </a:br>
            <a:r>
              <a:rPr lang="fr-FR" sz="2800" b="0" i="0" dirty="0">
                <a:solidFill>
                  <a:srgbClr val="333333"/>
                </a:solidFill>
                <a:effectLst/>
                <a:latin typeface="Montserrat" panose="00000500000000000000" pitchFamily="2" charset="0"/>
              </a:rPr>
              <a:t>La présence de Dieu notre Maître,</a:t>
            </a:r>
            <a:br>
              <a:rPr lang="fr-FR" sz="2800" b="0" i="0" dirty="0">
                <a:solidFill>
                  <a:srgbClr val="333333"/>
                </a:solidFill>
                <a:effectLst/>
                <a:latin typeface="Montserrat" panose="00000500000000000000" pitchFamily="2" charset="0"/>
              </a:rPr>
            </a:br>
            <a:r>
              <a:rPr lang="fr-FR" sz="2800" b="0" i="0" dirty="0">
                <a:solidFill>
                  <a:srgbClr val="333333"/>
                </a:solidFill>
                <a:effectLst/>
                <a:latin typeface="Montserrat" panose="00000500000000000000" pitchFamily="2" charset="0"/>
              </a:rPr>
              <a:t>Le Seigneur Jésus ressuscité.</a:t>
            </a:r>
            <a:endParaRPr lang="en-US" sz="2800" dirty="0"/>
          </a:p>
        </p:txBody>
      </p:sp>
      <p:sp>
        <p:nvSpPr>
          <p:cNvPr id="4" name="Text Box 3"/>
          <p:cNvSpPr txBox="1">
            <a:spLocks noChangeArrowheads="1"/>
          </p:cNvSpPr>
          <p:nvPr/>
        </p:nvSpPr>
        <p:spPr bwMode="auto">
          <a:xfrm>
            <a:off x="69850" y="430666"/>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sz="2000" b="1" dirty="0">
                <a:solidFill>
                  <a:srgbClr val="D63800"/>
                </a:solidFill>
              </a:rPr>
              <a:t>Communion:</a:t>
            </a:r>
            <a:r>
              <a:rPr lang="" sz="2000" b="1" dirty="0">
                <a:solidFill>
                  <a:srgbClr val="D63800"/>
                </a:solidFill>
              </a:rPr>
              <a:t>   </a:t>
            </a:r>
            <a:r>
              <a:rPr lang="fr-FR" sz="2000" b="1" dirty="0">
                <a:solidFill>
                  <a:srgbClr val="D63800"/>
                </a:solidFill>
              </a:rPr>
              <a:t>Voici le Corps et le Sang du Seigneur</a:t>
            </a:r>
          </a:p>
        </p:txBody>
      </p:sp>
    </p:spTree>
    <p:extLst>
      <p:ext uri="{BB962C8B-B14F-4D97-AF65-F5344CB8AC3E}">
        <p14:creationId xmlns:p14="http://schemas.microsoft.com/office/powerpoint/2010/main" val="9566572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normAutofit/>
          </a:bodyPr>
          <a:lstStyle/>
          <a:p>
            <a:r>
              <a:rPr lang="fr-FR" sz="2800" b="1" i="0" dirty="0">
                <a:solidFill>
                  <a:srgbClr val="333333"/>
                </a:solidFill>
                <a:effectLst/>
                <a:latin typeface="Montserrat" panose="00000500000000000000" pitchFamily="2" charset="0"/>
              </a:rPr>
              <a:t>R. Voici le corps et le sang du Seigneur</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La coupe du Salut et le pain de la Vie.</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Dieu immortel se donne en nourriture</a:t>
            </a:r>
            <a:br>
              <a:rPr lang="fr-FR" sz="2800" b="1" i="0" dirty="0">
                <a:solidFill>
                  <a:srgbClr val="333333"/>
                </a:solidFill>
                <a:effectLst/>
                <a:latin typeface="Montserrat" panose="00000500000000000000" pitchFamily="2" charset="0"/>
              </a:rPr>
            </a:br>
            <a:r>
              <a:rPr lang="fr-FR" sz="2800" b="1" i="0" dirty="0">
                <a:solidFill>
                  <a:srgbClr val="333333"/>
                </a:solidFill>
                <a:effectLst/>
                <a:latin typeface="Montserrat" panose="00000500000000000000" pitchFamily="2" charset="0"/>
              </a:rPr>
              <a:t>Pour que nous ayons la vie éternelle.</a:t>
            </a:r>
            <a:br>
              <a:rPr lang="fr-FR" sz="2800" b="1" i="0" dirty="0">
                <a:solidFill>
                  <a:srgbClr val="333333"/>
                </a:solidFill>
                <a:effectLst/>
                <a:latin typeface="Montserrat" panose="00000500000000000000" pitchFamily="2" charset="0"/>
              </a:rPr>
            </a:br>
            <a:br>
              <a:rPr lang="fr-FR" sz="2800" dirty="0"/>
            </a:br>
            <a:r>
              <a:rPr lang="fr-FR" sz="2800" b="0" i="0" dirty="0">
                <a:solidFill>
                  <a:srgbClr val="333333"/>
                </a:solidFill>
                <a:effectLst/>
                <a:latin typeface="Montserrat" panose="00000500000000000000" pitchFamily="2" charset="0"/>
              </a:rPr>
              <a:t>4. Que nos langues sans cesse proclament</a:t>
            </a:r>
            <a:br>
              <a:rPr lang="fr-FR" sz="2800" b="0" i="0" dirty="0">
                <a:solidFill>
                  <a:srgbClr val="333333"/>
                </a:solidFill>
                <a:effectLst/>
                <a:latin typeface="Montserrat" panose="00000500000000000000" pitchFamily="2" charset="0"/>
              </a:rPr>
            </a:br>
            <a:r>
              <a:rPr lang="fr-FR" sz="2800" b="0" i="0" dirty="0">
                <a:solidFill>
                  <a:srgbClr val="333333"/>
                </a:solidFill>
                <a:effectLst/>
                <a:latin typeface="Montserrat" panose="00000500000000000000" pitchFamily="2" charset="0"/>
              </a:rPr>
              <a:t>La merveille que Dieu fait pour nous.</a:t>
            </a:r>
            <a:br>
              <a:rPr lang="fr-FR" sz="2800" b="0" i="0" dirty="0">
                <a:solidFill>
                  <a:srgbClr val="333333"/>
                </a:solidFill>
                <a:effectLst/>
                <a:latin typeface="Montserrat" panose="00000500000000000000" pitchFamily="2" charset="0"/>
              </a:rPr>
            </a:br>
            <a:r>
              <a:rPr lang="fr-FR" sz="2800" b="0" i="0" dirty="0">
                <a:solidFill>
                  <a:srgbClr val="333333"/>
                </a:solidFill>
                <a:effectLst/>
                <a:latin typeface="Montserrat" panose="00000500000000000000" pitchFamily="2" charset="0"/>
              </a:rPr>
              <a:t>Aujourd’hui il allume une flamme,</a:t>
            </a:r>
            <a:br>
              <a:rPr lang="fr-FR" sz="2800" b="0" i="0" dirty="0">
                <a:solidFill>
                  <a:srgbClr val="333333"/>
                </a:solidFill>
                <a:effectLst/>
                <a:latin typeface="Montserrat" panose="00000500000000000000" pitchFamily="2" charset="0"/>
              </a:rPr>
            </a:br>
            <a:r>
              <a:rPr lang="fr-FR" sz="2800" b="0" i="0" dirty="0">
                <a:solidFill>
                  <a:srgbClr val="333333"/>
                </a:solidFill>
                <a:effectLst/>
                <a:latin typeface="Montserrat" panose="00000500000000000000" pitchFamily="2" charset="0"/>
              </a:rPr>
              <a:t>Afin que nous l’aimions jusqu’au bout.</a:t>
            </a:r>
            <a:endParaRPr lang="en-US" sz="2800" dirty="0"/>
          </a:p>
        </p:txBody>
      </p:sp>
      <p:sp>
        <p:nvSpPr>
          <p:cNvPr id="4" name="Text Box 3"/>
          <p:cNvSpPr txBox="1">
            <a:spLocks noChangeArrowheads="1"/>
          </p:cNvSpPr>
          <p:nvPr/>
        </p:nvSpPr>
        <p:spPr bwMode="auto">
          <a:xfrm>
            <a:off x="69850" y="430666"/>
            <a:ext cx="8893175" cy="6080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sz="2000" b="1" dirty="0">
                <a:solidFill>
                  <a:srgbClr val="D63800"/>
                </a:solidFill>
              </a:rPr>
              <a:t>Communion:</a:t>
            </a:r>
            <a:r>
              <a:rPr lang="" sz="2000" b="1" dirty="0">
                <a:solidFill>
                  <a:srgbClr val="D63800"/>
                </a:solidFill>
              </a:rPr>
              <a:t>   </a:t>
            </a:r>
            <a:r>
              <a:rPr lang="fr-FR" sz="2000" b="1" dirty="0">
                <a:solidFill>
                  <a:srgbClr val="D63800"/>
                </a:solidFill>
              </a:rPr>
              <a:t>Voici le Corps et le Sang du Seigneur</a:t>
            </a:r>
          </a:p>
        </p:txBody>
      </p:sp>
    </p:spTree>
    <p:extLst>
      <p:ext uri="{BB962C8B-B14F-4D97-AF65-F5344CB8AC3E}">
        <p14:creationId xmlns:p14="http://schemas.microsoft.com/office/powerpoint/2010/main" val="7986579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19</a:t>
            </a:fld>
            <a:endParaRPr lang="en-US"/>
          </a:p>
        </p:txBody>
      </p:sp>
      <p:pic>
        <p:nvPicPr>
          <p:cNvPr id="4" name="Picture 3" descr="A silhouette of a crucifixion&#10;&#10;Description automatically generated">
            <a:extLst>
              <a:ext uri="{FF2B5EF4-FFF2-40B4-BE49-F238E27FC236}">
                <a16:creationId xmlns:a16="http://schemas.microsoft.com/office/drawing/2014/main" id="{8FC484E5-DB12-5BCB-8509-DA2E3B7337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44" y="1037771"/>
            <a:ext cx="7293428" cy="4934858"/>
          </a:xfrm>
          <a:prstGeom prst="rect">
            <a:avLst/>
          </a:prstGeom>
        </p:spPr>
      </p:pic>
      <p:sp>
        <p:nvSpPr>
          <p:cNvPr id="5" name="TextBox 4">
            <a:extLst>
              <a:ext uri="{FF2B5EF4-FFF2-40B4-BE49-F238E27FC236}">
                <a16:creationId xmlns:a16="http://schemas.microsoft.com/office/drawing/2014/main" id="{39CC4156-ED48-B4B2-CDAE-CDEB326B39A9}"/>
              </a:ext>
            </a:extLst>
          </p:cNvPr>
          <p:cNvSpPr txBox="1"/>
          <p:nvPr/>
        </p:nvSpPr>
        <p:spPr>
          <a:xfrm>
            <a:off x="134258" y="443077"/>
            <a:ext cx="4572000" cy="369332"/>
          </a:xfrm>
          <a:prstGeom prst="rect">
            <a:avLst/>
          </a:prstGeom>
          <a:noFill/>
        </p:spPr>
        <p:txBody>
          <a:bodyPr wrap="square">
            <a:spAutoFit/>
          </a:bodyPr>
          <a:lstStyle/>
          <a:p>
            <a:r>
              <a:rPr lang="fr-FR" b="1" i="1" dirty="0">
                <a:solidFill>
                  <a:srgbClr val="D2533C"/>
                </a:solidFill>
              </a:rPr>
              <a:t>S</a:t>
            </a:r>
            <a:r>
              <a:rPr lang="en-US" altLang="zh-CN" b="1" i="1" dirty="0" err="1">
                <a:solidFill>
                  <a:srgbClr val="D2533C"/>
                </a:solidFill>
              </a:rPr>
              <a:t>ortie</a:t>
            </a:r>
            <a:r>
              <a:rPr lang="fr-FR" sz="1800" b="1" i="1" dirty="0">
                <a:solidFill>
                  <a:srgbClr val="D2533C"/>
                </a:solidFill>
              </a:rPr>
              <a:t>: En silence</a:t>
            </a:r>
            <a:endParaRPr lang="en-US" dirty="0"/>
          </a:p>
        </p:txBody>
      </p:sp>
    </p:spTree>
    <p:extLst>
      <p:ext uri="{BB962C8B-B14F-4D97-AF65-F5344CB8AC3E}">
        <p14:creationId xmlns:p14="http://schemas.microsoft.com/office/powerpoint/2010/main" val="5814516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En silence</a:t>
            </a:r>
            <a:endParaRPr lang="fr-FR" sz="2400" i="1" dirty="0">
              <a:solidFill>
                <a:srgbClr val="D2533C"/>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a:t>
            </a:fld>
            <a:endParaRPr lang="en-US"/>
          </a:p>
        </p:txBody>
      </p:sp>
      <p:pic>
        <p:nvPicPr>
          <p:cNvPr id="1026" name="Picture 2" descr="Vendredi saint 2024 : Passion du Christ et jeûne, quelle signification ?">
            <a:extLst>
              <a:ext uri="{FF2B5EF4-FFF2-40B4-BE49-F238E27FC236}">
                <a16:creationId xmlns:a16="http://schemas.microsoft.com/office/drawing/2014/main" id="{2E83CE9B-DC7D-7721-DC2F-8F0AA3B333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7771" y="1378857"/>
            <a:ext cx="7119258" cy="49741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a:t>
            </a:fld>
            <a:endParaRPr lang="en-US"/>
          </a:p>
        </p:txBody>
      </p:sp>
      <p:pic>
        <p:nvPicPr>
          <p:cNvPr id="4" name="Picture 3" descr="A silhouette of a crucifixion&#10;&#10;Description automatically generated">
            <a:extLst>
              <a:ext uri="{FF2B5EF4-FFF2-40B4-BE49-F238E27FC236}">
                <a16:creationId xmlns:a16="http://schemas.microsoft.com/office/drawing/2014/main" id="{8FC484E5-DB12-5BCB-8509-DA2E3B7337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44" y="1037771"/>
            <a:ext cx="7293428" cy="4934858"/>
          </a:xfrm>
          <a:prstGeom prst="rect">
            <a:avLst/>
          </a:prstGeom>
        </p:spPr>
      </p:pic>
    </p:spTree>
    <p:extLst>
      <p:ext uri="{BB962C8B-B14F-4D97-AF65-F5344CB8AC3E}">
        <p14:creationId xmlns:p14="http://schemas.microsoft.com/office/powerpoint/2010/main" val="8151650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6143" y="483079"/>
            <a:ext cx="8624560" cy="609024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fr-FR" sz="2600" i="1" dirty="0">
              <a:solidFill>
                <a:schemeClr val="tx2"/>
              </a:solidFill>
              <a:latin typeface="Arial Narrow" panose="020B0606020202030204" pitchFamily="34" charset="0"/>
            </a:endParaRPr>
          </a:p>
        </p:txBody>
      </p:sp>
      <p:sp>
        <p:nvSpPr>
          <p:cNvPr id="3" name="Rectangle 1">
            <a:extLst>
              <a:ext uri="{FF2B5EF4-FFF2-40B4-BE49-F238E27FC236}">
                <a16:creationId xmlns:a16="http://schemas.microsoft.com/office/drawing/2014/main" id="{B7C3900D-7C04-4168-A16B-4F5909D720AE}"/>
              </a:ext>
            </a:extLst>
          </p:cNvPr>
          <p:cNvSpPr>
            <a:spLocks noGrp="1" noChangeArrowheads="1"/>
          </p:cNvSpPr>
          <p:nvPr>
            <p:ph type="title"/>
          </p:nvPr>
        </p:nvSpPr>
        <p:spPr>
          <a:xfrm>
            <a:off x="226142" y="51454"/>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
        <p:nvSpPr>
          <p:cNvPr id="5" name="Rectangle 4"/>
          <p:cNvSpPr/>
          <p:nvPr/>
        </p:nvSpPr>
        <p:spPr>
          <a:xfrm>
            <a:off x="211345" y="1191948"/>
            <a:ext cx="8462514" cy="646331"/>
          </a:xfrm>
          <a:prstGeom prst="rect">
            <a:avLst/>
          </a:prstGeom>
        </p:spPr>
        <p:txBody>
          <a:bodyPr wrap="square">
            <a:spAutoFit/>
          </a:bodyPr>
          <a:lstStyle/>
          <a:p>
            <a:r>
              <a:rPr lang="fr-FR" b="1" cap="all" dirty="0"/>
              <a:t>PREMIÈRE LECTURE</a:t>
            </a:r>
          </a:p>
          <a:p>
            <a:r>
              <a:rPr lang="fr-FR" b="1" cap="all" dirty="0"/>
              <a:t>«</a:t>
            </a:r>
            <a:r>
              <a:rPr lang="fr-FR" cap="all" dirty="0"/>
              <a:t>C’est à cause de nos fautes qu’il a été broyé » (Is 52, 13 – 53, 12)</a:t>
            </a:r>
          </a:p>
        </p:txBody>
      </p:sp>
      <p:sp>
        <p:nvSpPr>
          <p:cNvPr id="10" name="Rectangle 9"/>
          <p:cNvSpPr/>
          <p:nvPr/>
        </p:nvSpPr>
        <p:spPr>
          <a:xfrm>
            <a:off x="211345" y="2398708"/>
            <a:ext cx="8462514" cy="1200329"/>
          </a:xfrm>
          <a:prstGeom prst="rect">
            <a:avLst/>
          </a:prstGeom>
        </p:spPr>
        <p:txBody>
          <a:bodyPr wrap="square">
            <a:spAutoFit/>
          </a:bodyPr>
          <a:lstStyle/>
          <a:p>
            <a:r>
              <a:rPr lang="fr-FR" b="1" cap="all" dirty="0"/>
              <a:t>PSAUME</a:t>
            </a:r>
          </a:p>
          <a:p>
            <a:r>
              <a:rPr lang="fr-FR" cap="all" dirty="0"/>
              <a:t>(30 (31), 2ab.6, 12, 13-14ad, 15-16, 17.25)</a:t>
            </a:r>
          </a:p>
          <a:p>
            <a:r>
              <a:rPr lang="fr-FR" cap="all" dirty="0"/>
              <a:t>R/ Ô Père, en tes mains</a:t>
            </a:r>
          </a:p>
          <a:p>
            <a:r>
              <a:rPr lang="fr-FR" cap="all" dirty="0"/>
              <a:t>je remets mon esprit. (cf. </a:t>
            </a:r>
            <a:r>
              <a:rPr lang="fr-FR" cap="all" dirty="0" err="1"/>
              <a:t>Lc</a:t>
            </a:r>
            <a:r>
              <a:rPr lang="fr-FR" cap="all" dirty="0"/>
              <a:t> 23, 46)</a:t>
            </a:r>
          </a:p>
        </p:txBody>
      </p:sp>
      <p:sp>
        <p:nvSpPr>
          <p:cNvPr id="11" name="Rectangle 10"/>
          <p:cNvSpPr/>
          <p:nvPr/>
        </p:nvSpPr>
        <p:spPr>
          <a:xfrm>
            <a:off x="239083" y="4273933"/>
            <a:ext cx="8203718" cy="923330"/>
          </a:xfrm>
          <a:prstGeom prst="rect">
            <a:avLst/>
          </a:prstGeom>
        </p:spPr>
        <p:txBody>
          <a:bodyPr wrap="square">
            <a:spAutoFit/>
          </a:bodyPr>
          <a:lstStyle/>
          <a:p>
            <a:r>
              <a:rPr lang="fr-FR" b="1" cap="all" dirty="0"/>
              <a:t>DEUXIÈME LECTURE</a:t>
            </a:r>
          </a:p>
          <a:p>
            <a:r>
              <a:rPr lang="fr-FR" cap="all" dirty="0"/>
              <a:t>Il apprit l’obéissance et il est devenu pour tous ceux qui lui obéissent la cause du salut éternel (He 4, 14-16 ; 5, 7-9))</a:t>
            </a:r>
          </a:p>
        </p:txBody>
      </p:sp>
    </p:spTree>
    <p:extLst>
      <p:ext uri="{BB962C8B-B14F-4D97-AF65-F5344CB8AC3E}">
        <p14:creationId xmlns:p14="http://schemas.microsoft.com/office/powerpoint/2010/main" val="1486765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6143" y="483079"/>
            <a:ext cx="8624560" cy="609024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fr-FR" sz="2600" i="1" dirty="0">
              <a:solidFill>
                <a:schemeClr val="tx2"/>
              </a:solidFill>
              <a:latin typeface="Arial Narrow" panose="020B0606020202030204" pitchFamily="34" charset="0"/>
            </a:endParaRPr>
          </a:p>
        </p:txBody>
      </p:sp>
      <p:sp>
        <p:nvSpPr>
          <p:cNvPr id="3" name="Rectangle 1">
            <a:extLst>
              <a:ext uri="{FF2B5EF4-FFF2-40B4-BE49-F238E27FC236}">
                <a16:creationId xmlns:a16="http://schemas.microsoft.com/office/drawing/2014/main" id="{B7C3900D-7C04-4168-A16B-4F5909D720AE}"/>
              </a:ext>
            </a:extLst>
          </p:cNvPr>
          <p:cNvSpPr>
            <a:spLocks noGrp="1" noChangeArrowheads="1"/>
          </p:cNvSpPr>
          <p:nvPr>
            <p:ph type="title"/>
          </p:nvPr>
        </p:nvSpPr>
        <p:spPr>
          <a:xfrm>
            <a:off x="226142" y="51454"/>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
        <p:nvSpPr>
          <p:cNvPr id="12" name="Rectangle 11"/>
          <p:cNvSpPr/>
          <p:nvPr/>
        </p:nvSpPr>
        <p:spPr>
          <a:xfrm>
            <a:off x="293297" y="1120676"/>
            <a:ext cx="8203720" cy="2308324"/>
          </a:xfrm>
          <a:prstGeom prst="rect">
            <a:avLst/>
          </a:prstGeom>
        </p:spPr>
        <p:txBody>
          <a:bodyPr wrap="square">
            <a:spAutoFit/>
          </a:bodyPr>
          <a:lstStyle/>
          <a:p>
            <a:r>
              <a:rPr lang="fr-FR" b="1" dirty="0"/>
              <a:t>Le Christ s’est anéanti,</a:t>
            </a:r>
          </a:p>
          <a:p>
            <a:r>
              <a:rPr lang="fr-FR" b="1" dirty="0"/>
              <a:t>prenant la condition de serviteur.</a:t>
            </a:r>
          </a:p>
          <a:p>
            <a:r>
              <a:rPr lang="fr-FR" dirty="0"/>
              <a:t>Pour nous, le Christ est devenu obéissant,</a:t>
            </a:r>
          </a:p>
          <a:p>
            <a:r>
              <a:rPr lang="fr-FR" dirty="0"/>
              <a:t>jusqu’à la mort, et la mort de la croix.</a:t>
            </a:r>
          </a:p>
          <a:p>
            <a:r>
              <a:rPr lang="fr-FR" dirty="0"/>
              <a:t>C’est pourquoi Dieu l’a exalté :</a:t>
            </a:r>
          </a:p>
          <a:p>
            <a:r>
              <a:rPr lang="fr-FR" dirty="0"/>
              <a:t>il l’a doté du Nom qui est au-dessus de tout nom.</a:t>
            </a:r>
          </a:p>
          <a:p>
            <a:r>
              <a:rPr lang="fr-FR" b="1" dirty="0"/>
              <a:t>Le Christ s’est anéanti,</a:t>
            </a:r>
          </a:p>
          <a:p>
            <a:r>
              <a:rPr lang="fr-FR" b="1" dirty="0"/>
              <a:t>prenant la condition de serviteur. (cf. Ph 2, 8-9)</a:t>
            </a:r>
            <a:endParaRPr lang="en-GB" dirty="0"/>
          </a:p>
        </p:txBody>
      </p:sp>
      <p:sp>
        <p:nvSpPr>
          <p:cNvPr id="13" name="Rectangle 12"/>
          <p:cNvSpPr/>
          <p:nvPr/>
        </p:nvSpPr>
        <p:spPr>
          <a:xfrm>
            <a:off x="293297" y="3995936"/>
            <a:ext cx="10870572" cy="923330"/>
          </a:xfrm>
          <a:prstGeom prst="rect">
            <a:avLst/>
          </a:prstGeom>
        </p:spPr>
        <p:txBody>
          <a:bodyPr wrap="square">
            <a:spAutoFit/>
          </a:bodyPr>
          <a:lstStyle/>
          <a:p>
            <a:pPr algn="l"/>
            <a:r>
              <a:rPr lang="fr-FR" b="1" i="0" cap="all" dirty="0">
                <a:solidFill>
                  <a:srgbClr val="BF2329"/>
                </a:solidFill>
                <a:effectLst/>
                <a:latin typeface="Open Sans" panose="020B0606030504020204" pitchFamily="34" charset="0"/>
              </a:rPr>
              <a:t>ÉVANGILE</a:t>
            </a:r>
          </a:p>
          <a:p>
            <a:pPr algn="l"/>
            <a:r>
              <a:rPr lang="fr-FR" i="0" dirty="0">
                <a:solidFill>
                  <a:srgbClr val="333333"/>
                </a:solidFill>
                <a:effectLst/>
                <a:latin typeface="Open Sans" panose="020B0606030504020204" pitchFamily="34" charset="0"/>
              </a:rPr>
              <a:t>Passion de notre Seigneur Jésus Christ (</a:t>
            </a:r>
            <a:r>
              <a:rPr lang="fr-FR" i="0" dirty="0" err="1">
                <a:solidFill>
                  <a:srgbClr val="333333"/>
                </a:solidFill>
                <a:effectLst/>
                <a:latin typeface="Open Sans" panose="020B0606030504020204" pitchFamily="34" charset="0"/>
              </a:rPr>
              <a:t>Jn</a:t>
            </a:r>
            <a:r>
              <a:rPr lang="fr-FR" i="0" dirty="0">
                <a:solidFill>
                  <a:srgbClr val="333333"/>
                </a:solidFill>
                <a:effectLst/>
                <a:latin typeface="Open Sans" panose="020B0606030504020204" pitchFamily="34" charset="0"/>
              </a:rPr>
              <a:t> 18, 1 – 19, 42)</a:t>
            </a:r>
          </a:p>
          <a:p>
            <a:endParaRPr lang="fr-FR" b="1" dirty="0"/>
          </a:p>
        </p:txBody>
      </p:sp>
    </p:spTree>
    <p:extLst>
      <p:ext uri="{BB962C8B-B14F-4D97-AF65-F5344CB8AC3E}">
        <p14:creationId xmlns:p14="http://schemas.microsoft.com/office/powerpoint/2010/main" val="100738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6</a:t>
            </a:fld>
            <a:endParaRPr lang="en-US"/>
          </a:p>
        </p:txBody>
      </p:sp>
      <p:pic>
        <p:nvPicPr>
          <p:cNvPr id="4" name="Picture 3" descr="A silhouette of a crucifixion&#10;&#10;Description automatically generated">
            <a:extLst>
              <a:ext uri="{FF2B5EF4-FFF2-40B4-BE49-F238E27FC236}">
                <a16:creationId xmlns:a16="http://schemas.microsoft.com/office/drawing/2014/main" id="{8FC484E5-DB12-5BCB-8509-DA2E3B7337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44" y="1037771"/>
            <a:ext cx="7293428" cy="4934858"/>
          </a:xfrm>
          <a:prstGeom prst="rect">
            <a:avLst/>
          </a:prstGeom>
        </p:spPr>
      </p:pic>
    </p:spTree>
    <p:extLst>
      <p:ext uri="{BB962C8B-B14F-4D97-AF65-F5344CB8AC3E}">
        <p14:creationId xmlns:p14="http://schemas.microsoft.com/office/powerpoint/2010/main" val="11616912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5233" y="319571"/>
            <a:ext cx="8634994" cy="69615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Credo</a:t>
            </a:r>
            <a:r>
              <a:rPr lang="fr-FR" sz="2800" i="1" dirty="0">
                <a:latin typeface="Arial Narrow" panose="020B0606020202030204" pitchFamily="34" charset="0"/>
              </a:rPr>
              <a:t> </a:t>
            </a:r>
            <a:r>
              <a:rPr lang="fr-FR" sz="2800" dirty="0">
                <a:latin typeface="Arial Narrow" panose="020B0606020202030204" pitchFamily="34" charset="0"/>
              </a:rPr>
              <a:t>: </a:t>
            </a:r>
          </a:p>
          <a:p>
            <a:pPr marL="0" indent="0">
              <a:buNone/>
            </a:pPr>
            <a:r>
              <a:rPr lang="fr-FR" sz="2700" dirty="0">
                <a:latin typeface="+mj-lt"/>
              </a:rPr>
              <a:t>Je crois en Dieu, le Père tout-puissant, </a:t>
            </a:r>
            <a:br>
              <a:rPr lang="fr-FR" sz="2700" dirty="0">
                <a:latin typeface="+mj-lt"/>
              </a:rPr>
            </a:br>
            <a:r>
              <a:rPr lang="fr-FR" sz="2700" dirty="0">
                <a:latin typeface="+mj-lt"/>
              </a:rPr>
              <a:t>créateur du ciel et de la terre ; </a:t>
            </a:r>
            <a:br>
              <a:rPr lang="fr-FR" sz="2700" dirty="0">
                <a:latin typeface="+mj-lt"/>
              </a:rPr>
            </a:br>
            <a:r>
              <a:rPr lang="fr-FR" sz="2700" dirty="0">
                <a:latin typeface="+mj-lt"/>
              </a:rPr>
              <a:t>et en Jésus-Christ, son Fils unique, notre Seigneur, </a:t>
            </a:r>
            <a:br>
              <a:rPr lang="fr-FR" sz="2700" dirty="0">
                <a:latin typeface="+mj-lt"/>
              </a:rPr>
            </a:br>
            <a:r>
              <a:rPr lang="fr-FR" sz="2700" dirty="0">
                <a:latin typeface="+mj-lt"/>
              </a:rPr>
              <a:t>qui a été conçu du Saint-Esprit, </a:t>
            </a:r>
            <a:br>
              <a:rPr lang="fr-FR" sz="2700" dirty="0">
                <a:latin typeface="+mj-lt"/>
              </a:rPr>
            </a:br>
            <a:r>
              <a:rPr lang="fr-FR" sz="2700" dirty="0">
                <a:latin typeface="+mj-lt"/>
              </a:rPr>
              <a:t>est né de la Vierge Marie, a souffert sous Ponce Pilate, a été crucifié, est mort et a été enseveli, </a:t>
            </a:r>
            <a:br>
              <a:rPr lang="fr-FR" sz="2700" dirty="0">
                <a:latin typeface="+mj-lt"/>
              </a:rPr>
            </a:br>
            <a:r>
              <a:rPr lang="fr-FR" sz="2700" dirty="0">
                <a:latin typeface="+mj-lt"/>
              </a:rPr>
              <a:t>est descendu aux enfers, le troisième jour </a:t>
            </a:r>
            <a:br>
              <a:rPr lang="fr-FR" sz="2700" dirty="0">
                <a:latin typeface="+mj-lt"/>
              </a:rPr>
            </a:br>
            <a:r>
              <a:rPr lang="fr-FR" sz="2700" dirty="0">
                <a:latin typeface="+mj-lt"/>
              </a:rPr>
              <a:t>est ressuscité des morts, est monté aux cieux, </a:t>
            </a:r>
            <a:br>
              <a:rPr lang="fr-FR" sz="2700" dirty="0">
                <a:latin typeface="+mj-lt"/>
              </a:rPr>
            </a:br>
            <a:r>
              <a:rPr lang="fr-FR" sz="2700" dirty="0">
                <a:latin typeface="+mj-lt"/>
              </a:rPr>
              <a:t>est assis à la droite de Dieu le Père tout-puissant, </a:t>
            </a:r>
            <a:br>
              <a:rPr lang="fr-FR" sz="2700" dirty="0">
                <a:latin typeface="+mj-lt"/>
              </a:rPr>
            </a:br>
            <a:r>
              <a:rPr lang="fr-FR" sz="2700" dirty="0">
                <a:latin typeface="+mj-lt"/>
              </a:rPr>
              <a:t>d’où il viendra juger les vivants et les morts.</a:t>
            </a:r>
          </a:p>
          <a:p>
            <a:pPr marL="0" indent="0">
              <a:buNone/>
            </a:pPr>
            <a:r>
              <a:rPr lang="fr-FR" sz="2700" dirty="0">
                <a:latin typeface="+mj-lt"/>
              </a:rPr>
              <a:t>Je crois en l’Esprit-Saint, à la sainte Église catholique, à la communion des saints, à la rémission des péchés, à la résurrection de la chair, à la vie éternelle. Amen.</a:t>
            </a:r>
            <a:endParaRPr lang="en-US" sz="2700" dirty="0">
              <a:latin typeface="+mj-lt"/>
            </a:endParaRPr>
          </a:p>
        </p:txBody>
      </p:sp>
    </p:spTree>
    <p:extLst>
      <p:ext uri="{BB962C8B-B14F-4D97-AF65-F5344CB8AC3E}">
        <p14:creationId xmlns:p14="http://schemas.microsoft.com/office/powerpoint/2010/main" val="243803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45660" y="304001"/>
            <a:ext cx="8829546" cy="17386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Prière universelle</a:t>
            </a:r>
            <a:r>
              <a:rPr lang="fr-FR" sz="2800" b="1" i="1" dirty="0">
                <a:latin typeface="Arial Narrow" panose="020B0606020202030204" pitchFamily="34" charset="0"/>
              </a:rPr>
              <a:t> </a:t>
            </a:r>
            <a:r>
              <a:rPr lang="fr-FR" sz="2800" b="1" dirty="0">
                <a:latin typeface="Arial Narrow" panose="020B0606020202030204" pitchFamily="34" charset="0"/>
              </a:rPr>
              <a:t>:</a:t>
            </a:r>
            <a:endParaRPr lang="en-US" sz="3200"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28861068-F00F-479C-8D89-6C8D0B97461F}"/>
              </a:ext>
            </a:extLst>
          </p:cNvPr>
          <p:cNvSpPr txBox="1">
            <a:spLocks/>
          </p:cNvSpPr>
          <p:nvPr/>
        </p:nvSpPr>
        <p:spPr>
          <a:xfrm>
            <a:off x="191069" y="1667445"/>
            <a:ext cx="9428888" cy="3147869"/>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b="1" i="1" dirty="0">
                <a:latin typeface="+mj-lt"/>
              </a:rPr>
              <a:t>E</a:t>
            </a:r>
            <a:r>
              <a:rPr lang="en-US" altLang="zh-CN" sz="3200" b="1" i="1" dirty="0" err="1">
                <a:latin typeface="+mj-lt"/>
              </a:rPr>
              <a:t>ntends</a:t>
            </a:r>
            <a:r>
              <a:rPr lang="en-US" altLang="zh-CN" sz="3200" b="1" i="1" dirty="0">
                <a:latin typeface="+mj-lt"/>
              </a:rPr>
              <a:t> </a:t>
            </a:r>
            <a:r>
              <a:rPr lang="en-US" altLang="zh-CN" sz="3200" b="1" i="1" dirty="0" err="1">
                <a:latin typeface="+mj-lt"/>
              </a:rPr>
              <a:t>nos</a:t>
            </a:r>
            <a:r>
              <a:rPr lang="en-US" altLang="zh-CN" sz="3200" b="1" i="1" dirty="0">
                <a:latin typeface="+mj-lt"/>
              </a:rPr>
              <a:t> </a:t>
            </a:r>
            <a:r>
              <a:rPr lang="fr-FR" sz="3200" b="1" i="1" dirty="0">
                <a:latin typeface="+mj-lt"/>
              </a:rPr>
              <a:t>prières entends nos voix, </a:t>
            </a:r>
          </a:p>
          <a:p>
            <a:r>
              <a:rPr lang="fr-FR" sz="3200" b="1" i="1" dirty="0">
                <a:latin typeface="+mj-lt"/>
              </a:rPr>
              <a:t>Entends nos prières monter vers  toi.</a:t>
            </a:r>
          </a:p>
        </p:txBody>
      </p:sp>
    </p:spTree>
    <p:extLst>
      <p:ext uri="{BB962C8B-B14F-4D97-AF65-F5344CB8AC3E}">
        <p14:creationId xmlns:p14="http://schemas.microsoft.com/office/powerpoint/2010/main" val="2713357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45660" y="304001"/>
            <a:ext cx="8829546" cy="17386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Vénération de la Croix:</a:t>
            </a:r>
            <a:endParaRPr lang="en-US" sz="3200"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28861068-F00F-479C-8D89-6C8D0B97461F}"/>
              </a:ext>
            </a:extLst>
          </p:cNvPr>
          <p:cNvSpPr txBox="1">
            <a:spLocks/>
          </p:cNvSpPr>
          <p:nvPr/>
        </p:nvSpPr>
        <p:spPr>
          <a:xfrm>
            <a:off x="403190" y="1077810"/>
            <a:ext cx="9428888" cy="3147869"/>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1. Ô croix dressée sur le monde,</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Ô croix de Jésus-Christ ! (bis)</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Fleuve dont l’eau féconde</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Sur notre terre a jailli,</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Par toi la vie surabonde,</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fr-FR" sz="2800" dirty="0">
                <a:solidFill>
                  <a:srgbClr val="333333"/>
                </a:solidFill>
                <a:effectLst/>
                <a:latin typeface="Calibri" panose="020F0502020204030204" pitchFamily="34" charset="0"/>
                <a:ea typeface="Times New Roman" panose="02020603050405020304" pitchFamily="18" charset="0"/>
                <a:cs typeface="Open Sans" panose="020B0606030504020204" pitchFamily="34" charset="0"/>
              </a:rPr>
              <a:t>    Ô croix de Jésus-Christ !</a:t>
            </a:r>
          </a:p>
          <a:p>
            <a:pPr marL="0" marR="0">
              <a:spcBef>
                <a:spcPts val="0"/>
              </a:spcBef>
              <a:spcAft>
                <a:spcPts val="0"/>
              </a:spcAft>
            </a:pPr>
            <a:endParaRPr lang="fr-FR" sz="2800" dirty="0">
              <a:solidFill>
                <a:srgbClr val="333333"/>
              </a:solidFill>
              <a:latin typeface="Calibri" panose="020F0502020204030204" pitchFamily="34" charset="0"/>
              <a:ea typeface="Calibri" panose="020F0502020204030204" pitchFamily="34" charset="0"/>
              <a:cs typeface="Open Sans" panose="020B0606030504020204" pitchFamily="34" charset="0"/>
            </a:endParaRPr>
          </a:p>
          <a:p>
            <a:pPr marL="0" marR="0">
              <a:spcBef>
                <a:spcPts val="0"/>
              </a:spcBef>
              <a:spcAft>
                <a:spcPts val="0"/>
              </a:spcAft>
            </a:pPr>
            <a:r>
              <a:rPr lang="fr-FR" sz="2800" dirty="0">
                <a:effectLst/>
                <a:latin typeface="Calibri" panose="020F0502020204030204" pitchFamily="34" charset="0"/>
                <a:ea typeface="Calibri" panose="020F0502020204030204" pitchFamily="34" charset="0"/>
                <a:cs typeface="Arial" panose="020B0604020202020204" pitchFamily="34" charset="0"/>
              </a:rPr>
              <a:t>2. Ô croix, sublime folie,</a:t>
            </a:r>
          </a:p>
          <a:p>
            <a:pPr marL="0" marR="0">
              <a:spcBef>
                <a:spcPts val="0"/>
              </a:spcBef>
              <a:spcAft>
                <a:spcPts val="0"/>
              </a:spcAft>
            </a:pPr>
            <a:r>
              <a:rPr lang="fr-FR" sz="2800" dirty="0">
                <a:effectLst/>
                <a:latin typeface="Calibri" panose="020F0502020204030204" pitchFamily="34" charset="0"/>
                <a:ea typeface="Calibri" panose="020F0502020204030204" pitchFamily="34" charset="0"/>
                <a:cs typeface="Arial" panose="020B0604020202020204" pitchFamily="34" charset="0"/>
              </a:rPr>
              <a:t>    Ô croix de Jésus-Christ ! (bis)</a:t>
            </a:r>
          </a:p>
          <a:p>
            <a:pPr marL="0" marR="0">
              <a:spcBef>
                <a:spcPts val="0"/>
              </a:spcBef>
              <a:spcAft>
                <a:spcPts val="0"/>
              </a:spcAft>
            </a:pPr>
            <a:r>
              <a:rPr lang="fr-FR" sz="2800" dirty="0">
                <a:effectLst/>
                <a:latin typeface="Calibri" panose="020F0502020204030204" pitchFamily="34" charset="0"/>
                <a:ea typeface="Calibri" panose="020F0502020204030204" pitchFamily="34" charset="0"/>
                <a:cs typeface="Arial" panose="020B0604020202020204" pitchFamily="34" charset="0"/>
              </a:rPr>
              <a:t>    Dieu rend par toi la vie</a:t>
            </a:r>
          </a:p>
          <a:p>
            <a:pPr marL="0" marR="0">
              <a:spcBef>
                <a:spcPts val="0"/>
              </a:spcBef>
              <a:spcAft>
                <a:spcPts val="0"/>
              </a:spcAft>
            </a:pPr>
            <a:r>
              <a:rPr lang="fr-FR" sz="2800" dirty="0">
                <a:effectLst/>
                <a:latin typeface="Calibri" panose="020F0502020204030204" pitchFamily="34" charset="0"/>
                <a:ea typeface="Calibri" panose="020F0502020204030204" pitchFamily="34" charset="0"/>
                <a:cs typeface="Arial" panose="020B0604020202020204" pitchFamily="34" charset="0"/>
              </a:rPr>
              <a:t>   Et nous rachète à grand prix :</a:t>
            </a:r>
          </a:p>
          <a:p>
            <a:pPr marL="0" marR="0">
              <a:spcBef>
                <a:spcPts val="0"/>
              </a:spcBef>
              <a:spcAft>
                <a:spcPts val="0"/>
              </a:spcAft>
            </a:pPr>
            <a:r>
              <a:rPr lang="fr-FR" sz="2800" dirty="0">
                <a:effectLst/>
                <a:latin typeface="Calibri" panose="020F0502020204030204" pitchFamily="34" charset="0"/>
                <a:ea typeface="Calibri" panose="020F0502020204030204" pitchFamily="34" charset="0"/>
                <a:cs typeface="Arial" panose="020B0604020202020204" pitchFamily="34" charset="0"/>
              </a:rPr>
              <a:t>   L’amour de Dieu est folie,</a:t>
            </a:r>
          </a:p>
          <a:p>
            <a:pPr marL="0" marR="0">
              <a:spcBef>
                <a:spcPts val="0"/>
              </a:spcBef>
              <a:spcAft>
                <a:spcPts val="0"/>
              </a:spcAft>
            </a:pPr>
            <a:r>
              <a:rPr lang="fr-FR" sz="2800" dirty="0">
                <a:effectLst/>
                <a:latin typeface="Calibri" panose="020F0502020204030204" pitchFamily="34" charset="0"/>
                <a:ea typeface="Calibri" panose="020F0502020204030204" pitchFamily="34" charset="0"/>
                <a:cs typeface="Arial" panose="020B0604020202020204" pitchFamily="34" charset="0"/>
              </a:rPr>
              <a:t>   Ô croix de Jésus-Christ !</a:t>
            </a:r>
          </a:p>
          <a:p>
            <a:pPr marL="0" marR="0">
              <a:spcBef>
                <a:spcPts val="0"/>
              </a:spcBef>
              <a:spcAft>
                <a:spcPts val="0"/>
              </a:spcAft>
            </a:pPr>
            <a:endParaRPr lang="en-US" sz="28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latin typeface="+mj-lt"/>
            </a:endParaRPr>
          </a:p>
          <a:p>
            <a:endParaRPr lang="fr-FR" sz="2800" b="1" dirty="0">
              <a:latin typeface="+mj-lt"/>
            </a:endParaRPr>
          </a:p>
        </p:txBody>
      </p:sp>
    </p:spTree>
    <p:extLst>
      <p:ext uri="{BB962C8B-B14F-4D97-AF65-F5344CB8AC3E}">
        <p14:creationId xmlns:p14="http://schemas.microsoft.com/office/powerpoint/2010/main" val="35592725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2594</TotalTime>
  <Words>1135</Words>
  <Application>Microsoft Office PowerPoint</Application>
  <PresentationFormat>On-screen Show (4:3)</PresentationFormat>
  <Paragraphs>216</Paragraphs>
  <Slides>19</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Microsoft YaHei</vt:lpstr>
      <vt:lpstr>Arial</vt:lpstr>
      <vt:lpstr>Arial Narrow</vt:lpstr>
      <vt:lpstr>Calibri</vt:lpstr>
      <vt:lpstr>Montserrat</vt:lpstr>
      <vt:lpstr>Open Sans</vt:lpstr>
      <vt:lpstr>Times New Roman</vt:lpstr>
      <vt:lpstr>Clarity</vt:lpstr>
      <vt:lpstr>VENDREDI SAINT</vt:lpstr>
      <vt:lpstr>Entrée: En silence</vt:lpstr>
      <vt:lpstr>PowerPoint Presentation</vt:lpstr>
      <vt:lpstr>LITURGIE DE LA PAROLE</vt:lpstr>
      <vt:lpstr>LITURGIE DE LA PAROLE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 Voici le corps et le sang du Seigneur La coupe du Salut et le pain de la Vie. Dieu immortel se donne en nourriture Pour que nous ayons la vie éternelle.  1. Au moment de passer vers le Père Le Seigneur prit du pain et du vin Pour que soit accompli le mystère Qui apaise à jamais notre faim.</vt:lpstr>
      <vt:lpstr>R. Voici le corps et le sang du Seigneur La coupe du Salut et le pain de la Vie. Dieu immortel se donne en nourriture Pour que nous ayons la vie éternelle.  2. Dieu se livre lui-même en partage Par amour pour son peuple affamé. Il nous comble de son héritage Afin que nous soyons rassasiés.</vt:lpstr>
      <vt:lpstr>R. Voici le corps et le sang du Seigneur La coupe du Salut et le pain de la Vie. Dieu immortel se donne en nourriture Pour que nous ayons la vie éternelle.  3. C’est la foi qui nous fait reconnaître Dans ce pain et ce vin consacrés, La présence de Dieu notre Maître, Le Seigneur Jésus ressuscité.</vt:lpstr>
      <vt:lpstr>R. Voici le corps et le sang du Seigneur La coupe du Salut et le pain de la Vie. Dieu immortel se donne en nourriture Pour que nous ayons la vie éternelle.  4. Que nos langues sans cesse proclament La merveille que Dieu fait pour nous. Aujourd’hui il allume une flamme, Afin que nous l’aimions jusqu’au bout.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25 Sept 2016</dc:title>
  <dc:creator>Sati Sai</dc:creator>
  <cp:lastModifiedBy>Audrey Tchinsa</cp:lastModifiedBy>
  <cp:revision>257</cp:revision>
  <dcterms:created xsi:type="dcterms:W3CDTF">2016-09-24T10:23:28Z</dcterms:created>
  <dcterms:modified xsi:type="dcterms:W3CDTF">2024-03-29T08:56:35Z</dcterms:modified>
</cp:coreProperties>
</file>