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34"/>
  </p:notesMasterIdLst>
  <p:handoutMasterIdLst>
    <p:handoutMasterId r:id="rId35"/>
  </p:handoutMasterIdLst>
  <p:sldIdLst>
    <p:sldId id="256" r:id="rId2"/>
    <p:sldId id="646" r:id="rId3"/>
    <p:sldId id="647" r:id="rId4"/>
    <p:sldId id="648" r:id="rId5"/>
    <p:sldId id="606" r:id="rId6"/>
    <p:sldId id="607" r:id="rId7"/>
    <p:sldId id="608" r:id="rId8"/>
    <p:sldId id="623" r:id="rId9"/>
    <p:sldId id="624" r:id="rId10"/>
    <p:sldId id="640" r:id="rId11"/>
    <p:sldId id="347" r:id="rId12"/>
    <p:sldId id="641" r:id="rId13"/>
    <p:sldId id="388" r:id="rId14"/>
    <p:sldId id="267" r:id="rId15"/>
    <p:sldId id="625" r:id="rId16"/>
    <p:sldId id="626" r:id="rId17"/>
    <p:sldId id="642" r:id="rId18"/>
    <p:sldId id="613" r:id="rId19"/>
    <p:sldId id="643" r:id="rId20"/>
    <p:sldId id="355" r:id="rId21"/>
    <p:sldId id="644" r:id="rId22"/>
    <p:sldId id="616" r:id="rId23"/>
    <p:sldId id="455" r:id="rId24"/>
    <p:sldId id="595" r:id="rId25"/>
    <p:sldId id="596" r:id="rId26"/>
    <p:sldId id="597" r:id="rId27"/>
    <p:sldId id="598" r:id="rId28"/>
    <p:sldId id="599" r:id="rId29"/>
    <p:sldId id="645" r:id="rId30"/>
    <p:sldId id="649" r:id="rId31"/>
    <p:sldId id="650" r:id="rId32"/>
    <p:sldId id="603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23"/>
    <p:restoredTop sz="94704"/>
  </p:normalViewPr>
  <p:slideViewPr>
    <p:cSldViewPr snapToGrid="0" snapToObjects="1">
      <p:cViewPr varScale="1">
        <p:scale>
          <a:sx n="69" d="100"/>
          <a:sy n="69" d="100"/>
        </p:scale>
        <p:origin x="-11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 snapToGrid="0" snapToObjects="1"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F86202-3393-47BA-B5DD-959C6B2CA8E5}" type="datetimeFigureOut">
              <a:rPr lang="zh-CN" altLang="en-US" smtClean="0"/>
              <a:pPr/>
              <a:t>2023/12/30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2C4620-F3EE-4B8B-9805-76321F1EDF9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1AD0FA-898F-456E-B183-329385AF4A03}" type="datetimeFigureOut">
              <a:rPr lang="fr-FR" smtClean="0"/>
              <a:pPr/>
              <a:t>30/12/2023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6BF02F-DC09-4AC6-AE7B-3CA07BD586BF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7158793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F6AD7811-4846-534F-B9B2-45C2DD9EA4D0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2457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457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 smtClean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145033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/>
          </a:p>
        </p:txBody>
      </p:sp>
      <p:sp>
        <p:nvSpPr>
          <p:cNvPr id="33796" name="Espace réservé du numéro de diapositive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2C9C0AD-5281-40AE-9E94-D80BAB4A3B07}" type="slidenum">
              <a:rPr lang="fr-FR" altLang="fr-FR"/>
              <a:pPr/>
              <a:t>23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42712945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F6AD7811-4846-534F-B9B2-45C2DD9EA4D0}" type="slidenum">
              <a:rPr lang="en-US"/>
              <a:pPr>
                <a:defRPr/>
              </a:pPr>
              <a:t>30</a:t>
            </a:fld>
            <a:endParaRPr lang="en-US"/>
          </a:p>
        </p:txBody>
      </p:sp>
      <p:sp>
        <p:nvSpPr>
          <p:cNvPr id="2457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457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 smtClean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000493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F6AD7811-4846-534F-B9B2-45C2DD9EA4D0}" type="slidenum">
              <a:rPr lang="en-US"/>
              <a:pPr>
                <a:defRPr/>
              </a:pPr>
              <a:t>31</a:t>
            </a:fld>
            <a:endParaRPr lang="en-US"/>
          </a:p>
        </p:txBody>
      </p:sp>
      <p:sp>
        <p:nvSpPr>
          <p:cNvPr id="2457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457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 smtClean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161116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F6AD7811-4846-534F-B9B2-45C2DD9EA4D0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2457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457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 smtClean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423497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F6AD7811-4846-534F-B9B2-45C2DD9EA4D0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2457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457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 smtClean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60247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6C573E6C-3171-CA42-B079-9C35FD65C185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2662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662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87121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0A59B798-FE3C-B54B-8461-23FA0D47244A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27649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765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548891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0A59B798-FE3C-B54B-8461-23FA0D47244A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27649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765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627158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0A59B798-FE3C-B54B-8461-23FA0D47244A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27649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765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066531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0EE9E079-2CF1-2C43-9B20-E1B4393468DB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3481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481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758501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6AAC5551-C455-6F41-BAC7-CB62396FEF1D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3584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584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98420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pPr/>
              <a:t>Saturday, December 30,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pPr/>
              <a:t>Saturday, December 30,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pPr/>
              <a:t>Saturday, December 30,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pPr/>
              <a:t>Saturday, December 30,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pPr/>
              <a:t>Saturday, December 30,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pPr/>
              <a:t>Saturday, December 30, 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pPr/>
              <a:t>Saturday, December 30, 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pPr/>
              <a:t>Saturday, December 30, 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pPr/>
              <a:t>Saturday, December 30, 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pPr/>
              <a:t>Saturday, December 30, 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pPr/>
              <a:t>Saturday, December 30, 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pPr/>
              <a:t>Saturday, December 30,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/>
          <a:lstStyle/>
          <a:p>
            <a:pPr algn="ctr"/>
            <a:r>
              <a:rPr lang="" sz="4000" b="1" cap="small" dirty="0">
                <a:latin typeface="Arial Narrow" panose="020B0606020202030204" pitchFamily="34" charset="0"/>
              </a:rPr>
              <a:t>Dimanche </a:t>
            </a:r>
            <a:r>
              <a:rPr lang="fr-FR" sz="4000" b="1" cap="small" dirty="0">
                <a:latin typeface="Arial Narrow" panose="020B0606020202030204" pitchFamily="34" charset="0"/>
              </a:rPr>
              <a:t>31 </a:t>
            </a:r>
            <a:r>
              <a:rPr lang="en-GB" altLang="zh-CN" sz="4000" b="1" cap="small" dirty="0">
                <a:latin typeface="Arial Narrow" panose="020B0606020202030204" pitchFamily="34" charset="0"/>
              </a:rPr>
              <a:t>Decembre </a:t>
            </a:r>
            <a:r>
              <a:rPr lang="fr-FR" sz="4000" b="1" cap="small" dirty="0">
                <a:latin typeface="Arial Narrow" panose="020B0606020202030204" pitchFamily="34" charset="0"/>
              </a:rPr>
              <a:t>20</a:t>
            </a:r>
            <a:r>
              <a:rPr lang="" sz="4000" b="1" cap="small" dirty="0">
                <a:latin typeface="Arial Narrow" panose="020B0606020202030204" pitchFamily="34" charset="0"/>
              </a:rPr>
              <a:t>23</a:t>
            </a:r>
            <a:endParaRPr lang="en-US" sz="4000" b="1" cap="small" dirty="0">
              <a:latin typeface="Arial Narrow" panose="020B060602020203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7F2E5B40-42C6-4659-BFFA-30D80B464F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3838" y="6211888"/>
            <a:ext cx="2112962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>
            <a:spAutoFit/>
          </a:bodyPr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1pPr>
            <a:lvl2pPr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2pPr>
            <a:lvl3pPr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4pPr>
            <a:lvl5pPr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9pPr>
          </a:lstStyle>
          <a:p>
            <a:pPr algn="r" ea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r>
              <a:rPr lang="en-US" altLang="fr-FR" sz="1800"/>
              <a:t>Paroisse St Michel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C510730D-0D46-4067-BA24-D13FADB03F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74000" y="5195888"/>
            <a:ext cx="8128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0" y="3405673"/>
            <a:ext cx="9143999" cy="1852127"/>
          </a:xfrm>
        </p:spPr>
        <p:txBody>
          <a:bodyPr>
            <a:normAutofit/>
          </a:bodyPr>
          <a:lstStyle/>
          <a:p>
            <a:pPr algn="ctr"/>
            <a:r>
              <a:rPr lang="en-US" sz="3600" b="1" cap="small" dirty="0">
                <a:latin typeface="Arial Narrow" panose="020B0606020202030204" pitchFamily="34" charset="0"/>
              </a:rPr>
              <a:t>Fete de la </a:t>
            </a:r>
            <a:r>
              <a:rPr lang="en-US" sz="3600" b="1" cap="small" dirty="0" err="1">
                <a:latin typeface="Arial Narrow" panose="020B0606020202030204" pitchFamily="34" charset="0"/>
              </a:rPr>
              <a:t>sainte</a:t>
            </a:r>
            <a:r>
              <a:rPr lang="en-US" sz="3600" b="1" cap="small" dirty="0">
                <a:latin typeface="Arial Narrow" panose="020B0606020202030204" pitchFamily="34" charset="0"/>
              </a:rPr>
              <a:t> </a:t>
            </a:r>
            <a:r>
              <a:rPr lang="en-US" sz="3600" b="1" cap="small" dirty="0" err="1">
                <a:latin typeface="Arial Narrow" panose="020B0606020202030204" pitchFamily="34" charset="0"/>
              </a:rPr>
              <a:t>famille</a:t>
            </a:r>
            <a:r>
              <a:rPr lang="en-US" sz="3600" b="1" cap="small" dirty="0">
                <a:latin typeface="Arial Narrow" panose="020B0606020202030204" pitchFamily="34" charset="0"/>
              </a:rPr>
              <a:t> </a:t>
            </a:r>
            <a:r>
              <a:rPr lang="en-US" sz="3600" b="1" cap="small" dirty="0" smtClean="0">
                <a:latin typeface="Arial Narrow" panose="020B0606020202030204" pitchFamily="34" charset="0"/>
              </a:rPr>
              <a:t/>
            </a:r>
            <a:br>
              <a:rPr lang="en-US" sz="3600" b="1" cap="small" dirty="0" smtClean="0">
                <a:latin typeface="Arial Narrow" panose="020B0606020202030204" pitchFamily="34" charset="0"/>
              </a:rPr>
            </a:br>
            <a:r>
              <a:rPr lang="en-US" sz="3600" b="1" cap="small" dirty="0" smtClean="0">
                <a:latin typeface="Arial Narrow" panose="020B0606020202030204" pitchFamily="34" charset="0"/>
              </a:rPr>
              <a:t>de </a:t>
            </a:r>
            <a:r>
              <a:rPr lang="en-US" sz="3600" b="1" cap="small" dirty="0" err="1">
                <a:latin typeface="Arial Narrow" panose="020B0606020202030204" pitchFamily="34" charset="0"/>
              </a:rPr>
              <a:t>jesus</a:t>
            </a:r>
            <a:r>
              <a:rPr lang="en-US" sz="3600" b="1" cap="small" dirty="0">
                <a:latin typeface="Arial Narrow" panose="020B0606020202030204" pitchFamily="34" charset="0"/>
              </a:rPr>
              <a:t>, </a:t>
            </a:r>
            <a:r>
              <a:rPr lang="en-US" sz="3600" b="1" cap="small" dirty="0" err="1">
                <a:latin typeface="Arial Narrow" panose="020B0606020202030204" pitchFamily="34" charset="0"/>
              </a:rPr>
              <a:t>marie</a:t>
            </a:r>
            <a:r>
              <a:rPr lang="en-US" sz="3600" b="1" cap="small" dirty="0">
                <a:latin typeface="Arial Narrow" panose="020B0606020202030204" pitchFamily="34" charset="0"/>
              </a:rPr>
              <a:t> et joseph</a:t>
            </a:r>
            <a:endParaRPr lang="fr-FR" sz="3600" i="1" cap="small" dirty="0">
              <a:latin typeface="Arial Narrow" panose="020B0606020202030204" pitchFamily="34" charset="0"/>
            </a:endParaRPr>
          </a:p>
          <a:p>
            <a:pPr algn="ctr"/>
            <a:endParaRPr lang="en-US" sz="3600" cap="small" dirty="0"/>
          </a:p>
        </p:txBody>
      </p:sp>
    </p:spTree>
    <p:extLst>
      <p:ext uri="{BB962C8B-B14F-4D97-AF65-F5344CB8AC3E}">
        <p14:creationId xmlns:p14="http://schemas.microsoft.com/office/powerpoint/2010/main" xmlns="" val="24406631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Content Placeholder 2"/>
          <p:cNvSpPr txBox="1">
            <a:spLocks/>
          </p:cNvSpPr>
          <p:nvPr/>
        </p:nvSpPr>
        <p:spPr bwMode="auto">
          <a:xfrm>
            <a:off x="0" y="65088"/>
            <a:ext cx="9144000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fr-FR" sz="2000">
              <a:solidFill>
                <a:schemeClr val="tx1"/>
              </a:solidFill>
              <a:latin typeface="Arial Narrow" pitchFamily="34" charset="0"/>
            </a:endParaRPr>
          </a:p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en-US" sz="200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  <p:pic>
        <p:nvPicPr>
          <p:cNvPr id="2050" name="Picture 2" descr="Sainte famille images libres de droit, photos de Sainte ...">
            <a:extLst>
              <a:ext uri="{FF2B5EF4-FFF2-40B4-BE49-F238E27FC236}">
                <a16:creationId xmlns:a16="http://schemas.microsoft.com/office/drawing/2014/main" xmlns="" id="{BAF1F93D-0087-35C4-0F34-894FE735AD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52683" y="1222895"/>
            <a:ext cx="5300778" cy="4065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5397862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226143" y="483079"/>
            <a:ext cx="8624560" cy="60902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fr-FR" sz="2600" i="1" dirty="0"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xmlns="" id="{B7C3900D-7C04-4168-A16B-4F5909D720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6142" y="51454"/>
            <a:ext cx="8229600" cy="9906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fr-FR" sz="2400" b="1" u="sng" dirty="0">
                <a:solidFill>
                  <a:srgbClr val="D2533C"/>
                </a:solidFill>
              </a:rPr>
              <a:t>LITURGIE DE LA PAROLE</a:t>
            </a:r>
            <a:endParaRPr lang="en-US" altLang="fr-FR" sz="2400" b="1" dirty="0">
              <a:solidFill>
                <a:srgbClr val="D2533C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40743" y="850982"/>
            <a:ext cx="84625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cap="all" dirty="0"/>
              <a:t>PREMIÈRE LECTURE</a:t>
            </a:r>
          </a:p>
          <a:p>
            <a:r>
              <a:rPr lang="fr-FR" b="1" cap="all" dirty="0"/>
              <a:t>«Ton héritier sera quelqu’un de ton sang » (</a:t>
            </a:r>
            <a:r>
              <a:rPr lang="fr-FR" b="1" cap="all" dirty="0" err="1"/>
              <a:t>Gn</a:t>
            </a:r>
            <a:r>
              <a:rPr lang="fr-FR" b="1" cap="all" dirty="0"/>
              <a:t> 15, 1-6 ; 21, 1-3)</a:t>
            </a:r>
          </a:p>
        </p:txBody>
      </p:sp>
      <p:sp>
        <p:nvSpPr>
          <p:cNvPr id="10" name="Rectangle 9"/>
          <p:cNvSpPr/>
          <p:nvPr/>
        </p:nvSpPr>
        <p:spPr>
          <a:xfrm>
            <a:off x="388191" y="1695177"/>
            <a:ext cx="846251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cap="all" dirty="0"/>
              <a:t>PSAUME</a:t>
            </a:r>
          </a:p>
          <a:p>
            <a:pPr algn="l"/>
            <a:r>
              <a:rPr lang="fr-FR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(104 (105), 1-2, 3-4, 5-6, 8-9)</a:t>
            </a:r>
          </a:p>
          <a:p>
            <a:pPr algn="l"/>
            <a:r>
              <a:rPr lang="fr-FR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R/ Le Seigneur, c’est lui notre Dieu ;</a:t>
            </a:r>
            <a:br>
              <a:rPr lang="fr-FR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</a:br>
            <a:r>
              <a:rPr lang="fr-FR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il s’est toujours souvenu de son alliance.</a:t>
            </a:r>
            <a:br>
              <a:rPr lang="fr-FR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</a:br>
            <a:r>
              <a:rPr lang="fr-FR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 </a:t>
            </a:r>
            <a:r>
              <a:rPr lang="fr-FR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 (104, 7a.8a)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88191" y="3213389"/>
            <a:ext cx="82037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cap="all" dirty="0"/>
              <a:t>DEUXIÈME LECTURE</a:t>
            </a:r>
          </a:p>
          <a:p>
            <a:r>
              <a:rPr lang="fr-FR" b="1" cap="all" dirty="0"/>
              <a:t>«</a:t>
            </a:r>
            <a:r>
              <a:rPr lang="en-US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La </a:t>
            </a:r>
            <a:r>
              <a:rPr lang="en-US" b="1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foi</a:t>
            </a:r>
            <a:r>
              <a:rPr lang="en-US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1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d’Abraham</a:t>
            </a:r>
            <a:r>
              <a:rPr lang="en-US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, de Sara et </a:t>
            </a:r>
            <a:r>
              <a:rPr lang="en-US" b="1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d’Isaac</a:t>
            </a:r>
            <a:r>
              <a:rPr lang="en-US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(He 11, 8.11-12.17-19)</a:t>
            </a:r>
          </a:p>
          <a:p>
            <a:endParaRPr lang="fr-FR" b="1" cap="all" dirty="0"/>
          </a:p>
        </p:txBody>
      </p:sp>
      <p:sp>
        <p:nvSpPr>
          <p:cNvPr id="12" name="Rectangle 11"/>
          <p:cNvSpPr/>
          <p:nvPr/>
        </p:nvSpPr>
        <p:spPr>
          <a:xfrm>
            <a:off x="436563" y="4021029"/>
            <a:ext cx="820372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Alléluia. Alléluia.</a:t>
            </a:r>
            <a:r>
              <a:rPr lang="fr-FR" dirty="0"/>
              <a:t/>
            </a:r>
            <a:br>
              <a:rPr lang="fr-FR" dirty="0"/>
            </a:br>
            <a:r>
              <a:rPr lang="fr-FR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À bien des reprises, Dieu, dans le passé,</a:t>
            </a:r>
            <a:r>
              <a:rPr lang="fr-FR" dirty="0"/>
              <a:t/>
            </a:r>
            <a:br>
              <a:rPr lang="fr-FR" dirty="0"/>
            </a:br>
            <a:r>
              <a:rPr lang="fr-FR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a parlé à nos pères par les prophètes ;</a:t>
            </a:r>
            <a:r>
              <a:rPr lang="fr-FR" dirty="0"/>
              <a:t/>
            </a:r>
            <a:br>
              <a:rPr lang="fr-FR" dirty="0"/>
            </a:br>
            <a:r>
              <a:rPr lang="fr-FR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à la fin, en ces jours où nous sommes,</a:t>
            </a:r>
            <a:r>
              <a:rPr lang="fr-FR" dirty="0"/>
              <a:t/>
            </a:r>
            <a:br>
              <a:rPr lang="fr-FR" dirty="0"/>
            </a:br>
            <a:r>
              <a:rPr lang="fr-FR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il nous a parlé par son Fils.</a:t>
            </a:r>
            <a:r>
              <a:rPr lang="fr-FR" dirty="0"/>
              <a:t/>
            </a:r>
            <a:br>
              <a:rPr lang="fr-FR" dirty="0"/>
            </a:br>
            <a:r>
              <a:rPr lang="fr-FR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Alléluia.</a:t>
            </a:r>
            <a:r>
              <a:rPr lang="fr-FR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 (cf. He 1, 1-2)</a:t>
            </a:r>
            <a:endParaRPr lang="en-GB" dirty="0"/>
          </a:p>
        </p:txBody>
      </p:sp>
      <p:sp>
        <p:nvSpPr>
          <p:cNvPr id="13" name="Rectangle 12"/>
          <p:cNvSpPr/>
          <p:nvPr/>
        </p:nvSpPr>
        <p:spPr>
          <a:xfrm>
            <a:off x="340743" y="5773936"/>
            <a:ext cx="108705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cap="all" dirty="0"/>
              <a:t>ÉVANGILE</a:t>
            </a:r>
          </a:p>
          <a:p>
            <a:pPr algn="l"/>
            <a:r>
              <a:rPr lang="fr-FR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« L’enfant grandissait et se fortifiait, rempli de sagesse » (</a:t>
            </a:r>
            <a:r>
              <a:rPr lang="fr-FR" b="1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Lc</a:t>
            </a:r>
            <a:r>
              <a:rPr lang="fr-FR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2, 22.39-40)</a:t>
            </a:r>
          </a:p>
          <a:p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xmlns="" val="14867651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Content Placeholder 2"/>
          <p:cNvSpPr txBox="1">
            <a:spLocks/>
          </p:cNvSpPr>
          <p:nvPr/>
        </p:nvSpPr>
        <p:spPr bwMode="auto">
          <a:xfrm>
            <a:off x="0" y="65088"/>
            <a:ext cx="9144000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fr-FR" sz="2000">
              <a:solidFill>
                <a:schemeClr val="tx1"/>
              </a:solidFill>
              <a:latin typeface="Arial Narrow" pitchFamily="34" charset="0"/>
            </a:endParaRPr>
          </a:p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en-US" sz="200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  <p:pic>
        <p:nvPicPr>
          <p:cNvPr id="2050" name="Picture 2" descr="Sainte famille images libres de droit, photos de Sainte ...">
            <a:extLst>
              <a:ext uri="{FF2B5EF4-FFF2-40B4-BE49-F238E27FC236}">
                <a16:creationId xmlns:a16="http://schemas.microsoft.com/office/drawing/2014/main" xmlns="" id="{BAF1F93D-0087-35C4-0F34-894FE735AD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52683" y="1222895"/>
            <a:ext cx="5300778" cy="4065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591156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345233" y="319571"/>
            <a:ext cx="8634994" cy="69615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800" b="1" i="1" dirty="0">
                <a:solidFill>
                  <a:schemeClr val="tx2"/>
                </a:solidFill>
                <a:latin typeface="Arial Narrow" panose="020B0606020202030204" pitchFamily="34" charset="0"/>
              </a:rPr>
              <a:t>Credo</a:t>
            </a:r>
            <a:r>
              <a:rPr lang="fr-FR" sz="2800" i="1" dirty="0">
                <a:latin typeface="Arial Narrow" panose="020B0606020202030204" pitchFamily="34" charset="0"/>
              </a:rPr>
              <a:t> </a:t>
            </a:r>
            <a:r>
              <a:rPr lang="fr-FR" sz="2800" dirty="0">
                <a:latin typeface="Arial Narrow" panose="020B0606020202030204" pitchFamily="34" charset="0"/>
              </a:rPr>
              <a:t>: </a:t>
            </a:r>
          </a:p>
          <a:p>
            <a:pPr marL="0" indent="0">
              <a:buNone/>
            </a:pPr>
            <a:r>
              <a:rPr lang="fr-FR" sz="2700" dirty="0">
                <a:latin typeface="+mj-lt"/>
              </a:rPr>
              <a:t>Je crois en Dieu, le Père tout-puissant, </a:t>
            </a:r>
            <a:br>
              <a:rPr lang="fr-FR" sz="2700" dirty="0">
                <a:latin typeface="+mj-lt"/>
              </a:rPr>
            </a:br>
            <a:r>
              <a:rPr lang="fr-FR" sz="2700" dirty="0">
                <a:latin typeface="+mj-lt"/>
              </a:rPr>
              <a:t>créateur du ciel et de la terre ; </a:t>
            </a:r>
            <a:br>
              <a:rPr lang="fr-FR" sz="2700" dirty="0">
                <a:latin typeface="+mj-lt"/>
              </a:rPr>
            </a:br>
            <a:r>
              <a:rPr lang="fr-FR" sz="2700" dirty="0">
                <a:latin typeface="+mj-lt"/>
              </a:rPr>
              <a:t>et en Jésus-Christ, son Fils unique, notre Seigneur, </a:t>
            </a:r>
            <a:br>
              <a:rPr lang="fr-FR" sz="2700" dirty="0">
                <a:latin typeface="+mj-lt"/>
              </a:rPr>
            </a:br>
            <a:r>
              <a:rPr lang="fr-FR" sz="2700" dirty="0">
                <a:latin typeface="+mj-lt"/>
              </a:rPr>
              <a:t>qui a été conçu du Saint-Esprit, </a:t>
            </a:r>
            <a:br>
              <a:rPr lang="fr-FR" sz="2700" dirty="0">
                <a:latin typeface="+mj-lt"/>
              </a:rPr>
            </a:br>
            <a:r>
              <a:rPr lang="fr-FR" sz="2700" dirty="0">
                <a:latin typeface="+mj-lt"/>
              </a:rPr>
              <a:t>est né de la Vierge Marie, a souffert sous Ponce Pilate, a été crucifié, est mort et a été enseveli, </a:t>
            </a:r>
            <a:br>
              <a:rPr lang="fr-FR" sz="2700" dirty="0">
                <a:latin typeface="+mj-lt"/>
              </a:rPr>
            </a:br>
            <a:r>
              <a:rPr lang="fr-FR" sz="2700" dirty="0">
                <a:latin typeface="+mj-lt"/>
              </a:rPr>
              <a:t>est descendu aux enfers, le troisième jour </a:t>
            </a:r>
            <a:br>
              <a:rPr lang="fr-FR" sz="2700" dirty="0">
                <a:latin typeface="+mj-lt"/>
              </a:rPr>
            </a:br>
            <a:r>
              <a:rPr lang="fr-FR" sz="2700" dirty="0">
                <a:latin typeface="+mj-lt"/>
              </a:rPr>
              <a:t>est ressuscité des morts, est monté aux cieux, </a:t>
            </a:r>
            <a:br>
              <a:rPr lang="fr-FR" sz="2700" dirty="0">
                <a:latin typeface="+mj-lt"/>
              </a:rPr>
            </a:br>
            <a:r>
              <a:rPr lang="fr-FR" sz="2700" dirty="0">
                <a:latin typeface="+mj-lt"/>
              </a:rPr>
              <a:t>est assis à la droite de Dieu le Père tout-puissant, </a:t>
            </a:r>
            <a:br>
              <a:rPr lang="fr-FR" sz="2700" dirty="0">
                <a:latin typeface="+mj-lt"/>
              </a:rPr>
            </a:br>
            <a:r>
              <a:rPr lang="fr-FR" sz="2700" dirty="0">
                <a:latin typeface="+mj-lt"/>
              </a:rPr>
              <a:t>d’où il viendra juger les vivants et les morts.</a:t>
            </a:r>
          </a:p>
          <a:p>
            <a:pPr marL="0" indent="0">
              <a:buNone/>
            </a:pPr>
            <a:r>
              <a:rPr lang="fr-FR" sz="2700" dirty="0">
                <a:latin typeface="+mj-lt"/>
              </a:rPr>
              <a:t>Je crois en l’Esprit-Saint, à la sainte Église catholique, à la communion des saints, à la rémission des péchés, à la résurrection de la chair, à la vie éternelle. Amen.</a:t>
            </a:r>
            <a:endParaRPr lang="en-US" sz="27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380307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245660" y="304001"/>
            <a:ext cx="8829546" cy="17386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800" b="1" i="1" dirty="0">
                <a:solidFill>
                  <a:schemeClr val="tx2"/>
                </a:solidFill>
                <a:latin typeface="Arial Narrow" panose="020B0606020202030204" pitchFamily="34" charset="0"/>
              </a:rPr>
              <a:t>Prière universelle</a:t>
            </a:r>
            <a:r>
              <a:rPr lang="fr-FR" sz="2800" b="1" i="1" dirty="0">
                <a:latin typeface="Arial Narrow" panose="020B0606020202030204" pitchFamily="34" charset="0"/>
              </a:rPr>
              <a:t> </a:t>
            </a:r>
            <a:r>
              <a:rPr lang="fr-FR" sz="2800" b="1" dirty="0">
                <a:latin typeface="Arial Narrow" panose="020B0606020202030204" pitchFamily="34" charset="0"/>
              </a:rPr>
              <a:t>:</a:t>
            </a:r>
            <a:endParaRPr lang="en-US" sz="3200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8861068-F00F-479C-8D89-6C8D0B97461F}"/>
              </a:ext>
            </a:extLst>
          </p:cNvPr>
          <p:cNvSpPr txBox="1">
            <a:spLocks/>
          </p:cNvSpPr>
          <p:nvPr/>
        </p:nvSpPr>
        <p:spPr>
          <a:xfrm>
            <a:off x="668740" y="1469553"/>
            <a:ext cx="8229600" cy="31478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3200" b="1" i="1" dirty="0">
                <a:latin typeface="+mj-lt"/>
              </a:rPr>
              <a:t>Entends nos prières, entends nos voix, Entends nos prières, monter vers toi</a:t>
            </a:r>
          </a:p>
        </p:txBody>
      </p:sp>
    </p:spTree>
    <p:extLst>
      <p:ext uri="{BB962C8B-B14F-4D97-AF65-F5344CB8AC3E}">
        <p14:creationId xmlns:p14="http://schemas.microsoft.com/office/powerpoint/2010/main" xmlns="" val="27133576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245660" y="304001"/>
            <a:ext cx="8829546" cy="17386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800" b="1" i="1" dirty="0">
                <a:solidFill>
                  <a:schemeClr val="tx2"/>
                </a:solidFill>
                <a:latin typeface="Arial Narrow" panose="020B0606020202030204" pitchFamily="34" charset="0"/>
              </a:rPr>
              <a:t>Offertoire: Regardez L’humilité de Dieu (1/2)</a:t>
            </a:r>
            <a:endParaRPr lang="en-US" sz="3200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8861068-F00F-479C-8D89-6C8D0B97461F}"/>
              </a:ext>
            </a:extLst>
          </p:cNvPr>
          <p:cNvSpPr txBox="1">
            <a:spLocks/>
          </p:cNvSpPr>
          <p:nvPr/>
        </p:nvSpPr>
        <p:spPr>
          <a:xfrm>
            <a:off x="403190" y="1077810"/>
            <a:ext cx="9428888" cy="31478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800" dirty="0">
                <a:latin typeface="+mj-lt"/>
              </a:rPr>
              <a:t>1. Admirable grandeur</a:t>
            </a:r>
          </a:p>
          <a:p>
            <a:r>
              <a:rPr lang="fr-FR" sz="2800" dirty="0">
                <a:latin typeface="+mj-lt"/>
              </a:rPr>
              <a:t>Étonnante bonté</a:t>
            </a:r>
          </a:p>
          <a:p>
            <a:r>
              <a:rPr lang="fr-FR" sz="2800" dirty="0">
                <a:latin typeface="+mj-lt"/>
              </a:rPr>
              <a:t>Du maître de l'univers</a:t>
            </a:r>
          </a:p>
          <a:p>
            <a:r>
              <a:rPr lang="fr-FR" sz="2800" dirty="0">
                <a:latin typeface="+mj-lt"/>
              </a:rPr>
              <a:t>Qui s'humilie pour nous</a:t>
            </a:r>
          </a:p>
          <a:p>
            <a:r>
              <a:rPr lang="fr-FR" sz="2800" dirty="0">
                <a:latin typeface="+mj-lt"/>
              </a:rPr>
              <a:t>Au point de se cacher</a:t>
            </a:r>
          </a:p>
          <a:p>
            <a:r>
              <a:rPr lang="fr-FR" sz="2800" dirty="0">
                <a:latin typeface="+mj-lt"/>
              </a:rPr>
              <a:t>Dans une petite hostie de pain</a:t>
            </a:r>
          </a:p>
          <a:p>
            <a:endParaRPr lang="fr-FR" sz="2800" dirty="0">
              <a:latin typeface="+mj-lt"/>
            </a:endParaRPr>
          </a:p>
          <a:p>
            <a:r>
              <a:rPr lang="fr-FR" sz="2800" b="1" dirty="0">
                <a:latin typeface="+mj-lt"/>
              </a:rPr>
              <a:t>Regardez l'humilité de Dieu</a:t>
            </a:r>
          </a:p>
          <a:p>
            <a:r>
              <a:rPr lang="fr-FR" sz="2800" b="1" dirty="0">
                <a:latin typeface="+mj-lt"/>
              </a:rPr>
              <a:t>Regardez l'humilité de Dieu</a:t>
            </a:r>
          </a:p>
          <a:p>
            <a:r>
              <a:rPr lang="fr-FR" sz="2800" b="1" dirty="0">
                <a:latin typeface="+mj-lt"/>
              </a:rPr>
              <a:t>Regardez l'humilité de Dieu</a:t>
            </a:r>
          </a:p>
          <a:p>
            <a:r>
              <a:rPr lang="fr-FR" sz="2800" b="1" dirty="0">
                <a:latin typeface="+mj-lt"/>
              </a:rPr>
              <a:t>Et faites-lui hommage de vos cœurs</a:t>
            </a:r>
            <a:endParaRPr lang="fr-FR" sz="3200" b="1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592725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245660" y="304001"/>
            <a:ext cx="8829546" cy="17386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800" b="1" i="1" dirty="0">
                <a:solidFill>
                  <a:schemeClr val="tx2"/>
                </a:solidFill>
                <a:latin typeface="Arial Narrow" panose="020B0606020202030204" pitchFamily="34" charset="0"/>
              </a:rPr>
              <a:t>Offertoire: Regardez L’humilité de Dieu (2/2)</a:t>
            </a:r>
            <a:endParaRPr lang="en-US" sz="3200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8861068-F00F-479C-8D89-6C8D0B97461F}"/>
              </a:ext>
            </a:extLst>
          </p:cNvPr>
          <p:cNvSpPr txBox="1">
            <a:spLocks/>
          </p:cNvSpPr>
          <p:nvPr/>
        </p:nvSpPr>
        <p:spPr>
          <a:xfrm>
            <a:off x="403190" y="1077810"/>
            <a:ext cx="9428888" cy="31478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800" dirty="0">
                <a:latin typeface="+mj-lt"/>
              </a:rPr>
              <a:t>1. Faites-vous tout petits</a:t>
            </a:r>
          </a:p>
          <a:p>
            <a:r>
              <a:rPr lang="fr-FR" sz="2800" dirty="0">
                <a:latin typeface="+mj-lt"/>
              </a:rPr>
              <a:t>Vous aussi devant Dieu</a:t>
            </a:r>
          </a:p>
          <a:p>
            <a:r>
              <a:rPr lang="fr-FR" sz="2800" dirty="0">
                <a:latin typeface="+mj-lt"/>
              </a:rPr>
              <a:t>Pour être élevés par lui</a:t>
            </a:r>
          </a:p>
          <a:p>
            <a:r>
              <a:rPr lang="fr-FR" sz="2800" dirty="0">
                <a:latin typeface="+mj-lt"/>
              </a:rPr>
              <a:t>Ne gardez rien pour vous</a:t>
            </a:r>
          </a:p>
          <a:p>
            <a:r>
              <a:rPr lang="fr-FR" sz="2800" dirty="0">
                <a:latin typeface="+mj-lt"/>
              </a:rPr>
              <a:t>Offrez-vous tout entier</a:t>
            </a:r>
          </a:p>
          <a:p>
            <a:r>
              <a:rPr lang="fr-FR" sz="2800" dirty="0">
                <a:latin typeface="+mj-lt"/>
              </a:rPr>
              <a:t>À ce Dieu qui se donne à vous</a:t>
            </a:r>
          </a:p>
          <a:p>
            <a:endParaRPr lang="fr-FR" sz="2800" dirty="0">
              <a:latin typeface="+mj-lt"/>
            </a:endParaRPr>
          </a:p>
          <a:p>
            <a:r>
              <a:rPr lang="fr-FR" sz="2800" b="1" dirty="0">
                <a:latin typeface="+mj-lt"/>
              </a:rPr>
              <a:t>Regardez l'humilité de Dieu</a:t>
            </a:r>
          </a:p>
          <a:p>
            <a:r>
              <a:rPr lang="fr-FR" sz="2800" b="1" dirty="0">
                <a:latin typeface="+mj-lt"/>
              </a:rPr>
              <a:t>Regardez l'humilité de Dieu</a:t>
            </a:r>
          </a:p>
          <a:p>
            <a:r>
              <a:rPr lang="fr-FR" sz="2800" b="1" dirty="0">
                <a:latin typeface="+mj-lt"/>
              </a:rPr>
              <a:t>Regardez l'humilité de Dieu</a:t>
            </a:r>
          </a:p>
          <a:p>
            <a:r>
              <a:rPr lang="fr-FR" sz="2800" b="1" dirty="0">
                <a:latin typeface="+mj-lt"/>
              </a:rPr>
              <a:t>Et faites-lui hommage de vos cœurs</a:t>
            </a:r>
            <a:endParaRPr lang="fr-FR" sz="3200" b="1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174773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Content Placeholder 2"/>
          <p:cNvSpPr txBox="1">
            <a:spLocks/>
          </p:cNvSpPr>
          <p:nvPr/>
        </p:nvSpPr>
        <p:spPr bwMode="auto">
          <a:xfrm>
            <a:off x="0" y="65088"/>
            <a:ext cx="9144000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fr-FR" sz="2000">
              <a:solidFill>
                <a:schemeClr val="tx1"/>
              </a:solidFill>
              <a:latin typeface="Arial Narrow" pitchFamily="34" charset="0"/>
            </a:endParaRPr>
          </a:p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en-US" sz="200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  <p:pic>
        <p:nvPicPr>
          <p:cNvPr id="2050" name="Picture 2" descr="Sainte famille images libres de droit, photos de Sainte ...">
            <a:extLst>
              <a:ext uri="{FF2B5EF4-FFF2-40B4-BE49-F238E27FC236}">
                <a16:creationId xmlns:a16="http://schemas.microsoft.com/office/drawing/2014/main" xmlns="" id="{BAF1F93D-0087-35C4-0F34-894FE735AD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52683" y="1222895"/>
            <a:ext cx="5300778" cy="4065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858770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179512" y="1095822"/>
            <a:ext cx="8856984" cy="5544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200" b="1" dirty="0">
                <a:solidFill>
                  <a:schemeClr val="tx1"/>
                </a:solidFill>
                <a:cs typeface="Arial Unicode MS" charset="0"/>
              </a:rPr>
              <a:t>Saint, Saint, Saint  le Seigneur, Dieu de l’univers !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fr-FR" sz="3200" b="1" dirty="0">
              <a:solidFill>
                <a:schemeClr val="tx1"/>
              </a:solidFill>
              <a:cs typeface="Arial Unicode MS" charset="0"/>
            </a:endParaRP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200" dirty="0">
                <a:solidFill>
                  <a:schemeClr val="tx1"/>
                </a:solidFill>
                <a:cs typeface="Arial Unicode MS" charset="0"/>
              </a:rPr>
              <a:t>Le ciel et la terre sont remplis de ta Gloire.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200" b="1" dirty="0">
                <a:solidFill>
                  <a:schemeClr val="tx1"/>
                </a:solidFill>
                <a:cs typeface="Arial Unicode MS" charset="0"/>
              </a:rPr>
              <a:t>Hosanna, hosanna au plus haut des cieux ! 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fr-FR" sz="3200" b="1" dirty="0">
              <a:solidFill>
                <a:schemeClr val="tx1"/>
              </a:solidFill>
              <a:cs typeface="Arial Unicode MS" charset="0"/>
            </a:endParaRP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200" dirty="0">
                <a:solidFill>
                  <a:schemeClr val="tx1"/>
                </a:solidFill>
                <a:cs typeface="Arial Unicode MS" charset="0"/>
              </a:rPr>
              <a:t>Béni soit celui qui vient au nom du Seigneur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200" b="1" dirty="0">
                <a:solidFill>
                  <a:schemeClr val="tx1"/>
                </a:solidFill>
                <a:cs typeface="Arial Unicode MS" charset="0"/>
              </a:rPr>
              <a:t>Hosanna, hosanna au plus haut des cieux ! </a:t>
            </a:r>
            <a:endParaRPr lang="fr-FR" sz="3200" b="1" dirty="0">
              <a:solidFill>
                <a:srgbClr val="292934"/>
              </a:solidFill>
              <a:cs typeface="Arial Unicode MS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68313" y="62136"/>
            <a:ext cx="8229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i="1" dirty="0">
                <a:solidFill>
                  <a:srgbClr val="D63800"/>
                </a:solidFill>
                <a:cs typeface="Arial Unicode MS" charset="0"/>
              </a:rPr>
              <a:t>Sanctus </a:t>
            </a:r>
            <a:r>
              <a:rPr lang="en-US" sz="2400" b="1" i="1" dirty="0" smtClean="0">
                <a:solidFill>
                  <a:srgbClr val="D63800"/>
                </a:solidFill>
                <a:cs typeface="Arial Unicode MS" charset="0"/>
              </a:rPr>
              <a:t>(</a:t>
            </a:r>
            <a:r>
              <a:rPr lang="en-US" sz="2400" b="1" i="1" dirty="0" err="1" smtClean="0">
                <a:solidFill>
                  <a:srgbClr val="D63800"/>
                </a:solidFill>
                <a:cs typeface="Arial Unicode MS" charset="0"/>
              </a:rPr>
              <a:t>messe</a:t>
            </a:r>
            <a:r>
              <a:rPr lang="en-US" sz="2400" b="1" i="1" dirty="0" smtClean="0">
                <a:solidFill>
                  <a:srgbClr val="D63800"/>
                </a:solidFill>
                <a:cs typeface="Arial Unicode MS" charset="0"/>
              </a:rPr>
              <a:t> du </a:t>
            </a:r>
            <a:r>
              <a:rPr lang="en-US" sz="2400" b="1" i="1" dirty="0" err="1" smtClean="0">
                <a:solidFill>
                  <a:srgbClr val="D63800"/>
                </a:solidFill>
                <a:cs typeface="Arial Unicode MS" charset="0"/>
              </a:rPr>
              <a:t>Peuple</a:t>
            </a:r>
            <a:r>
              <a:rPr lang="en-US" sz="2400" b="1" i="1" dirty="0" smtClean="0">
                <a:solidFill>
                  <a:srgbClr val="D63800"/>
                </a:solidFill>
                <a:cs typeface="Arial Unicode MS" charset="0"/>
              </a:rPr>
              <a:t> de </a:t>
            </a:r>
            <a:r>
              <a:rPr lang="en-US" sz="2400" b="1" i="1" dirty="0" err="1" smtClean="0">
                <a:solidFill>
                  <a:srgbClr val="D63800"/>
                </a:solidFill>
                <a:cs typeface="Arial Unicode MS" charset="0"/>
              </a:rPr>
              <a:t>Dieu</a:t>
            </a:r>
            <a:r>
              <a:rPr lang="en-US" sz="2400" b="1" i="1" dirty="0" smtClean="0">
                <a:solidFill>
                  <a:srgbClr val="D63800"/>
                </a:solidFill>
                <a:cs typeface="Arial Unicode MS" charset="0"/>
              </a:rPr>
              <a:t>)</a:t>
            </a:r>
            <a:endParaRPr lang="en-US" sz="2400" i="1" dirty="0">
              <a:solidFill>
                <a:srgbClr val="D63800"/>
              </a:solidFill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418681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Content Placeholder 2"/>
          <p:cNvSpPr txBox="1">
            <a:spLocks/>
          </p:cNvSpPr>
          <p:nvPr/>
        </p:nvSpPr>
        <p:spPr bwMode="auto">
          <a:xfrm>
            <a:off x="0" y="65088"/>
            <a:ext cx="9144000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fr-FR" sz="2000">
              <a:solidFill>
                <a:schemeClr val="tx1"/>
              </a:solidFill>
              <a:latin typeface="Arial Narrow" pitchFamily="34" charset="0"/>
            </a:endParaRPr>
          </a:p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en-US" sz="200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  <p:pic>
        <p:nvPicPr>
          <p:cNvPr id="2050" name="Picture 2" descr="Sainte famille images libres de droit, photos de Sainte ...">
            <a:extLst>
              <a:ext uri="{FF2B5EF4-FFF2-40B4-BE49-F238E27FC236}">
                <a16:creationId xmlns:a16="http://schemas.microsoft.com/office/drawing/2014/main" xmlns="" id="{BAF1F93D-0087-35C4-0F34-894FE735AD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52683" y="1222895"/>
            <a:ext cx="5300778" cy="4065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814530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50838"/>
            <a:ext cx="7571184" cy="639762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400" b="1" i="1" dirty="0" smtClean="0">
                <a:solidFill>
                  <a:srgbClr val="D2533C"/>
                </a:solidFill>
              </a:rPr>
              <a:t>Entrée: </a:t>
            </a:r>
            <a:r>
              <a:rPr lang="fr-FR" sz="2400" i="1" dirty="0" smtClean="0">
                <a:solidFill>
                  <a:srgbClr val="D2533C"/>
                </a:solidFill>
              </a:rPr>
              <a:t>Dieu nous accueille en sa maison (</a:t>
            </a:r>
            <a:r>
              <a:rPr lang="fr-FR" sz="2400" b="1" i="1" dirty="0" smtClean="0">
                <a:solidFill>
                  <a:srgbClr val="D2533C"/>
                </a:solidFill>
              </a:rPr>
              <a:t>1/4):</a:t>
            </a: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563885" y="1142975"/>
            <a:ext cx="8256587" cy="408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200" b="1" dirty="0">
                <a:solidFill>
                  <a:schemeClr val="tx1"/>
                </a:solidFill>
              </a:rPr>
              <a:t>Dieu nous accueille en sa </a:t>
            </a:r>
            <a:r>
              <a:rPr lang="fr-FR" sz="3200" b="1" dirty="0" smtClean="0">
                <a:solidFill>
                  <a:schemeClr val="tx1"/>
                </a:solidFill>
              </a:rPr>
              <a:t>maison</a:t>
            </a:r>
          </a:p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Dieu </a:t>
            </a:r>
            <a:r>
              <a:rPr lang="fr-FR" sz="3200" b="1" dirty="0">
                <a:solidFill>
                  <a:schemeClr val="tx1"/>
                </a:solidFill>
              </a:rPr>
              <a:t>nous invite à son festin : </a:t>
            </a:r>
            <a:endParaRPr lang="fr-FR" sz="3200" b="1" dirty="0" smtClean="0">
              <a:solidFill>
                <a:schemeClr val="tx1"/>
              </a:solidFill>
            </a:endParaRPr>
          </a:p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Jour </a:t>
            </a:r>
            <a:r>
              <a:rPr lang="fr-FR" sz="3200" b="1" dirty="0">
                <a:solidFill>
                  <a:schemeClr val="tx1"/>
                </a:solidFill>
              </a:rPr>
              <a:t>d’allégresse et jour de joie ! </a:t>
            </a:r>
            <a:endParaRPr lang="fr-FR" sz="3200" b="1" dirty="0" smtClean="0">
              <a:solidFill>
                <a:schemeClr val="tx1"/>
              </a:solidFill>
            </a:endParaRPr>
          </a:p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Alléluia ! </a:t>
            </a:r>
            <a:endParaRPr lang="fr-FR" sz="3200" b="1" dirty="0">
              <a:solidFill>
                <a:schemeClr val="tx1"/>
              </a:solidFill>
            </a:endParaRPr>
          </a:p>
          <a:p>
            <a:pPr algn="ctr"/>
            <a:endParaRPr lang="fr-FR" sz="3200" dirty="0" smtClean="0">
              <a:solidFill>
                <a:schemeClr val="tx1"/>
              </a:solidFill>
            </a:endParaRPr>
          </a:p>
          <a:p>
            <a:pPr algn="ctr"/>
            <a:r>
              <a:rPr lang="fr-FR" sz="3200" dirty="0" smtClean="0">
                <a:solidFill>
                  <a:schemeClr val="tx1"/>
                </a:solidFill>
              </a:rPr>
              <a:t>1- </a:t>
            </a:r>
            <a:r>
              <a:rPr lang="fr-FR" sz="3200" dirty="0">
                <a:solidFill>
                  <a:schemeClr val="tx1"/>
                </a:solidFill>
              </a:rPr>
              <a:t>Ô quelle joie quand on m’a dit </a:t>
            </a:r>
            <a:r>
              <a:rPr lang="fr-FR" sz="3200" dirty="0" smtClean="0">
                <a:solidFill>
                  <a:schemeClr val="tx1"/>
                </a:solidFill>
              </a:rPr>
              <a:t>:</a:t>
            </a:r>
          </a:p>
          <a:p>
            <a:pPr algn="ctr"/>
            <a:r>
              <a:rPr lang="fr-FR" sz="3200" dirty="0" smtClean="0">
                <a:solidFill>
                  <a:schemeClr val="tx1"/>
                </a:solidFill>
              </a:rPr>
              <a:t>« </a:t>
            </a:r>
            <a:r>
              <a:rPr lang="fr-FR" sz="3200" dirty="0">
                <a:solidFill>
                  <a:schemeClr val="tx1"/>
                </a:solidFill>
              </a:rPr>
              <a:t>Approchons-nous de sa </a:t>
            </a:r>
            <a:r>
              <a:rPr lang="fr-FR" sz="3200" dirty="0" smtClean="0">
                <a:solidFill>
                  <a:schemeClr val="tx1"/>
                </a:solidFill>
              </a:rPr>
              <a:t>maison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</a:rPr>
              <a:t>D</a:t>
            </a:r>
            <a:r>
              <a:rPr lang="fr-FR" sz="3200" dirty="0" smtClean="0">
                <a:solidFill>
                  <a:schemeClr val="tx1"/>
                </a:solidFill>
              </a:rPr>
              <a:t>ans </a:t>
            </a:r>
            <a:r>
              <a:rPr lang="fr-FR" sz="3200" dirty="0">
                <a:solidFill>
                  <a:schemeClr val="tx1"/>
                </a:solidFill>
              </a:rPr>
              <a:t>la cité du Dieu vivant ! »</a:t>
            </a:r>
            <a:endParaRPr lang="fr-FR" sz="3200" dirty="0" smtClean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F38442B1-72CE-BD4E-9104-E469D40793C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585575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260555" y="489154"/>
            <a:ext cx="8779928" cy="57227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Notre Père qui es aux cieux, 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que ton Nom soit sanctifié, que ton règne vienne;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Que ta volonté soit faite, sur la terre comme au ciel. Donne-nous aujourd’hui notre pain de ce jour,</a:t>
            </a:r>
            <a:br>
              <a:rPr lang="fr-FR" sz="3200" dirty="0">
                <a:solidFill>
                  <a:schemeClr val="tx1"/>
                </a:solidFill>
                <a:latin typeface="+mn-lt"/>
              </a:rPr>
            </a:br>
            <a:r>
              <a:rPr lang="fr-FR" sz="3200" dirty="0">
                <a:solidFill>
                  <a:schemeClr val="tx1"/>
                </a:solidFill>
                <a:latin typeface="+mn-lt"/>
              </a:rPr>
              <a:t>Pardonne-nous nos offenses, comme nous pardonnons aussi à ceux qui nous ont offensés. 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Ne nous laisse pas entrer en tentation,</a:t>
            </a:r>
            <a:br>
              <a:rPr lang="fr-FR" sz="3200" dirty="0">
                <a:solidFill>
                  <a:schemeClr val="tx1"/>
                </a:solidFill>
                <a:latin typeface="+mn-lt"/>
              </a:rPr>
            </a:br>
            <a:r>
              <a:rPr lang="fr-FR" sz="3200" dirty="0">
                <a:solidFill>
                  <a:schemeClr val="tx1"/>
                </a:solidFill>
                <a:latin typeface="+mn-lt"/>
              </a:rPr>
              <a:t>Mais délivre-nous du mal.</a:t>
            </a:r>
            <a:br>
              <a:rPr lang="fr-FR" sz="3200" dirty="0">
                <a:solidFill>
                  <a:schemeClr val="tx1"/>
                </a:solidFill>
                <a:latin typeface="+mn-lt"/>
              </a:rPr>
            </a:br>
            <a:endParaRPr lang="fr-FR" sz="3200" dirty="0">
              <a:solidFill>
                <a:schemeClr val="tx1"/>
              </a:solidFill>
              <a:latin typeface="+mn-lt"/>
            </a:endParaRP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Car c’est a Toi, qu’appartiennent le règne la puissance et la gloire, pour les siècles des siècles, 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Amen.</a:t>
            </a:r>
          </a:p>
        </p:txBody>
      </p:sp>
    </p:spTree>
    <p:extLst>
      <p:ext uri="{BB962C8B-B14F-4D97-AF65-F5344CB8AC3E}">
        <p14:creationId xmlns:p14="http://schemas.microsoft.com/office/powerpoint/2010/main" xmlns="" val="13476184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Content Placeholder 2"/>
          <p:cNvSpPr txBox="1">
            <a:spLocks/>
          </p:cNvSpPr>
          <p:nvPr/>
        </p:nvSpPr>
        <p:spPr bwMode="auto">
          <a:xfrm>
            <a:off x="0" y="65088"/>
            <a:ext cx="9144000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fr-FR" sz="2000">
              <a:solidFill>
                <a:schemeClr val="tx1"/>
              </a:solidFill>
              <a:latin typeface="Arial Narrow" pitchFamily="34" charset="0"/>
            </a:endParaRPr>
          </a:p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en-US" sz="200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  <p:pic>
        <p:nvPicPr>
          <p:cNvPr id="2050" name="Picture 2" descr="Sainte famille images libres de droit, photos de Sainte ...">
            <a:extLst>
              <a:ext uri="{FF2B5EF4-FFF2-40B4-BE49-F238E27FC236}">
                <a16:creationId xmlns:a16="http://schemas.microsoft.com/office/drawing/2014/main" xmlns="" id="{BAF1F93D-0087-35C4-0F34-894FE735AD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52683" y="1222895"/>
            <a:ext cx="5300778" cy="4065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5417472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245660" y="557436"/>
            <a:ext cx="8331200" cy="6173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/>
            <a:endParaRPr lang="fr-FR" sz="3200" dirty="0"/>
          </a:p>
          <a:p>
            <a:pPr algn="ctr"/>
            <a:r>
              <a:rPr lang="fr-FR" sz="3200" dirty="0"/>
              <a:t>Agneau de Dieu, qui prends nos péchés (2x) Tu donnes joie au monde (joie)</a:t>
            </a:r>
          </a:p>
          <a:p>
            <a:pPr algn="ctr"/>
            <a:r>
              <a:rPr lang="fr-FR" sz="3200" dirty="0"/>
              <a:t>(Tu donnes joie au monde).</a:t>
            </a:r>
          </a:p>
          <a:p>
            <a:pPr algn="ctr"/>
            <a:endParaRPr lang="fr-FR" sz="3200" dirty="0"/>
          </a:p>
          <a:p>
            <a:pPr algn="ctr"/>
            <a:r>
              <a:rPr lang="fr-FR" sz="3200" dirty="0"/>
              <a:t>Agneau de Dieu, qui prends nos péchés (2x) Tu donnes vie au monde (vie)</a:t>
            </a:r>
          </a:p>
          <a:p>
            <a:pPr algn="ctr"/>
            <a:r>
              <a:rPr lang="fr-FR" sz="3200" dirty="0"/>
              <a:t>(Tu donnes vie au monde).</a:t>
            </a:r>
          </a:p>
          <a:p>
            <a:pPr algn="ctr"/>
            <a:endParaRPr lang="fr-FR" sz="3200" dirty="0"/>
          </a:p>
          <a:p>
            <a:pPr algn="ctr"/>
            <a:r>
              <a:rPr lang="fr-FR" sz="3200" dirty="0"/>
              <a:t>Agneau de Dieu, qui prends nos péchés (2x) Tu donnes paix au monde (paix)</a:t>
            </a:r>
          </a:p>
          <a:p>
            <a:pPr algn="ctr"/>
            <a:r>
              <a:rPr lang="fr-FR" sz="3200" dirty="0"/>
              <a:t>(Tu donnes paix au monde).</a:t>
            </a:r>
          </a:p>
          <a:p>
            <a:pPr algn="ctr"/>
            <a:endParaRPr lang="fr-FR" sz="3200" dirty="0"/>
          </a:p>
          <a:p>
            <a:pPr algn="ctr"/>
            <a:endParaRPr lang="fr-FR" sz="3200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68313" y="62136"/>
            <a:ext cx="8229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400" b="1" i="1" dirty="0">
                <a:solidFill>
                  <a:srgbClr val="D63800"/>
                </a:solidFill>
                <a:cs typeface="Arial Unicode MS" charset="0"/>
              </a:rPr>
              <a:t>Agneau de Dieu: </a:t>
            </a:r>
            <a:endParaRPr lang="fr-FR" sz="2400" i="1" dirty="0">
              <a:solidFill>
                <a:srgbClr val="D63800"/>
              </a:solidFill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60236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ontent Placeholder 2"/>
          <p:cNvSpPr txBox="1">
            <a:spLocks/>
          </p:cNvSpPr>
          <p:nvPr/>
        </p:nvSpPr>
        <p:spPr bwMode="auto">
          <a:xfrm>
            <a:off x="0" y="384175"/>
            <a:ext cx="9050338" cy="635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fr-FR" altLang="fr-FR" sz="2500" dirty="0"/>
              <a:t>Nous souhaitons vous rappeler que seules les personnes ayant fait leur première communion sont autorisées à communier. Dans le cas contraire, vous êtes invités à vous présenter les bras croisés sur le torse pour recevoir une bénédiction.</a:t>
            </a:r>
          </a:p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fr-FR" altLang="fr-FR" sz="500" dirty="0"/>
              <a:t> </a:t>
            </a:r>
          </a:p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ja-JP" altLang="fr-FR" sz="2500"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友情提示：只有己经初领圣体的</a:t>
            </a:r>
            <a:r>
              <a:rPr lang="zh-CN" altLang="en-US" sz="2500" dirty="0"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基督徒</a:t>
            </a:r>
            <a:r>
              <a:rPr lang="ja-JP" altLang="fr-FR" sz="2500"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教友才可以领受圣体。如果您这没有初领圣体，您可以双手交叉成 </a:t>
            </a:r>
            <a:r>
              <a:rPr lang="fr-FR" altLang="fr-FR" sz="2500" dirty="0"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X </a:t>
            </a:r>
            <a:r>
              <a:rPr lang="ja-JP" altLang="fr-FR" sz="2500"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形，置于胸前，前往接受祝福。</a:t>
            </a:r>
            <a:endParaRPr lang="fr-FR" altLang="ja-JP" sz="2500" dirty="0">
              <a:latin typeface="Microsoft YaHei" pitchFamily="34" charset="-122"/>
              <a:ea typeface="Microsoft YaHei" pitchFamily="34" charset="-122"/>
              <a:cs typeface="Segoe UI Historic" pitchFamily="34" charset="0"/>
            </a:endParaRPr>
          </a:p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fr-FR" altLang="ja-JP" sz="500" dirty="0"/>
              <a:t> </a:t>
            </a:r>
            <a:endParaRPr lang="ja-JP" altLang="fr-FR" sz="500"/>
          </a:p>
          <a:p>
            <a:pPr algn="just" eaLnBrk="1" hangingPunct="1">
              <a:spcBef>
                <a:spcPts val="6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fr-FR" altLang="fr-FR" sz="2500" dirty="0" err="1"/>
              <a:t>Please</a:t>
            </a:r>
            <a:r>
              <a:rPr lang="fr-FR" altLang="fr-FR" sz="2500" dirty="0"/>
              <a:t> </a:t>
            </a:r>
            <a:r>
              <a:rPr lang="fr-FR" altLang="fr-FR" sz="2500" dirty="0" err="1"/>
              <a:t>be</a:t>
            </a:r>
            <a:r>
              <a:rPr lang="fr-FR" altLang="fr-FR" sz="2500" dirty="0"/>
              <a:t> </a:t>
            </a:r>
            <a:r>
              <a:rPr lang="fr-FR" altLang="fr-FR" sz="2500" dirty="0" err="1"/>
              <a:t>reminded</a:t>
            </a:r>
            <a:r>
              <a:rPr lang="fr-FR" altLang="fr-FR" sz="2500" dirty="0"/>
              <a:t> </a:t>
            </a:r>
            <a:r>
              <a:rPr lang="fr-FR" altLang="fr-FR" sz="2500" dirty="0" err="1"/>
              <a:t>that</a:t>
            </a:r>
            <a:r>
              <a:rPr lang="fr-FR" altLang="fr-FR" sz="2500" dirty="0"/>
              <a:t> </a:t>
            </a:r>
            <a:r>
              <a:rPr lang="fr-FR" altLang="fr-FR" sz="2500" dirty="0" err="1"/>
              <a:t>only</a:t>
            </a:r>
            <a:r>
              <a:rPr lang="fr-FR" altLang="fr-FR" sz="2500" dirty="0"/>
              <a:t> </a:t>
            </a:r>
            <a:r>
              <a:rPr lang="fr-FR" altLang="fr-FR" sz="2500" dirty="0" err="1"/>
              <a:t>baptized</a:t>
            </a:r>
            <a:r>
              <a:rPr lang="fr-FR" altLang="fr-FR" sz="2500" dirty="0"/>
              <a:t> </a:t>
            </a:r>
            <a:r>
              <a:rPr lang="fr-FR" altLang="fr-FR" sz="2500" dirty="0" err="1"/>
              <a:t>christians</a:t>
            </a:r>
            <a:r>
              <a:rPr lang="fr-FR" altLang="fr-FR" sz="2500" dirty="0"/>
              <a:t> </a:t>
            </a:r>
            <a:r>
              <a:rPr lang="fr-FR" altLang="fr-FR" sz="2500" dirty="0" err="1"/>
              <a:t>who</a:t>
            </a:r>
            <a:r>
              <a:rPr lang="fr-FR" altLang="fr-FR" sz="2500" dirty="0"/>
              <a:t> have </a:t>
            </a:r>
            <a:r>
              <a:rPr lang="fr-FR" altLang="fr-FR" sz="2500" dirty="0" err="1"/>
              <a:t>received</a:t>
            </a:r>
            <a:r>
              <a:rPr lang="fr-FR" altLang="fr-FR" sz="2500" dirty="0"/>
              <a:t> First </a:t>
            </a:r>
            <a:r>
              <a:rPr lang="fr-FR" altLang="fr-FR" sz="2500" dirty="0" err="1"/>
              <a:t>Holy</a:t>
            </a:r>
            <a:r>
              <a:rPr lang="fr-FR" altLang="fr-FR" sz="2500" dirty="0"/>
              <a:t> Communion </a:t>
            </a:r>
            <a:r>
              <a:rPr lang="fr-FR" altLang="fr-FR" sz="2500" dirty="0" err="1"/>
              <a:t>may</a:t>
            </a:r>
            <a:r>
              <a:rPr lang="fr-FR" altLang="fr-FR" sz="2500" dirty="0"/>
              <a:t> </a:t>
            </a:r>
            <a:r>
              <a:rPr lang="fr-FR" altLang="fr-FR" sz="2500" dirty="0" err="1"/>
              <a:t>receive</a:t>
            </a:r>
            <a:r>
              <a:rPr lang="fr-FR" altLang="fr-FR" sz="2500" dirty="0"/>
              <a:t> </a:t>
            </a:r>
            <a:r>
              <a:rPr lang="fr-FR" altLang="fr-FR" sz="2500" dirty="0" err="1"/>
              <a:t>Holy</a:t>
            </a:r>
            <a:r>
              <a:rPr lang="fr-FR" altLang="fr-FR" sz="2500" dirty="0"/>
              <a:t> Communion. If </a:t>
            </a:r>
            <a:r>
              <a:rPr lang="fr-FR" altLang="fr-FR" sz="2500" dirty="0" err="1"/>
              <a:t>you</a:t>
            </a:r>
            <a:r>
              <a:rPr lang="fr-FR" altLang="fr-FR" sz="2500" dirty="0"/>
              <a:t> have not </a:t>
            </a:r>
            <a:r>
              <a:rPr lang="fr-FR" altLang="fr-FR" sz="2500" dirty="0" err="1"/>
              <a:t>received</a:t>
            </a:r>
            <a:r>
              <a:rPr lang="fr-FR" altLang="fr-FR" sz="2500" dirty="0"/>
              <a:t> First </a:t>
            </a:r>
            <a:r>
              <a:rPr lang="fr-FR" altLang="fr-FR" sz="2500" dirty="0" err="1"/>
              <a:t>Holy</a:t>
            </a:r>
            <a:r>
              <a:rPr lang="fr-FR" altLang="fr-FR" sz="2500" dirty="0"/>
              <a:t> Communion, </a:t>
            </a:r>
            <a:r>
              <a:rPr lang="fr-FR" altLang="fr-FR" sz="2500" dirty="0" err="1"/>
              <a:t>you</a:t>
            </a:r>
            <a:r>
              <a:rPr lang="fr-FR" altLang="fr-FR" sz="2500" dirty="0"/>
              <a:t> </a:t>
            </a:r>
            <a:r>
              <a:rPr lang="fr-FR" altLang="fr-FR" sz="2500" dirty="0" err="1"/>
              <a:t>may</a:t>
            </a:r>
            <a:r>
              <a:rPr lang="fr-FR" altLang="fr-FR" sz="2500" dirty="0"/>
              <a:t> </a:t>
            </a:r>
            <a:r>
              <a:rPr lang="fr-FR" altLang="fr-FR" sz="2500" dirty="0" err="1"/>
              <a:t>approach</a:t>
            </a:r>
            <a:r>
              <a:rPr lang="fr-FR" altLang="fr-FR" sz="2500" dirty="0"/>
              <a:t> the alter </a:t>
            </a:r>
            <a:r>
              <a:rPr lang="fr-FR" altLang="fr-FR" sz="2500" dirty="0" err="1"/>
              <a:t>with</a:t>
            </a:r>
            <a:r>
              <a:rPr lang="fr-FR" altLang="fr-FR" sz="2500" dirty="0"/>
              <a:t> </a:t>
            </a:r>
            <a:r>
              <a:rPr lang="fr-FR" altLang="fr-FR" sz="2500" dirty="0" err="1"/>
              <a:t>your</a:t>
            </a:r>
            <a:r>
              <a:rPr lang="fr-FR" altLang="fr-FR" sz="2500" dirty="0"/>
              <a:t> hands </a:t>
            </a:r>
            <a:r>
              <a:rPr lang="fr-FR" altLang="fr-FR" sz="2500" dirty="0" err="1"/>
              <a:t>folded</a:t>
            </a:r>
            <a:r>
              <a:rPr lang="fr-FR" altLang="fr-FR" sz="2500" dirty="0"/>
              <a:t> </a:t>
            </a:r>
            <a:r>
              <a:rPr lang="fr-FR" altLang="fr-FR" sz="2500" dirty="0" err="1"/>
              <a:t>across</a:t>
            </a:r>
            <a:r>
              <a:rPr lang="fr-FR" altLang="fr-FR" sz="2500" dirty="0"/>
              <a:t> the </a:t>
            </a:r>
            <a:r>
              <a:rPr lang="fr-FR" altLang="fr-FR" sz="2500" dirty="0" err="1"/>
              <a:t>chest</a:t>
            </a:r>
            <a:r>
              <a:rPr lang="fr-FR" altLang="fr-FR" sz="2500" dirty="0"/>
              <a:t> in an X in </a:t>
            </a:r>
            <a:r>
              <a:rPr lang="fr-FR" altLang="fr-FR" sz="2500" dirty="0" err="1"/>
              <a:t>order</a:t>
            </a:r>
            <a:r>
              <a:rPr lang="fr-FR" altLang="fr-FR" sz="2500" dirty="0"/>
              <a:t> to </a:t>
            </a:r>
            <a:r>
              <a:rPr lang="fr-FR" altLang="fr-FR" sz="2500" dirty="0" err="1"/>
              <a:t>receive</a:t>
            </a:r>
            <a:r>
              <a:rPr lang="fr-FR" altLang="fr-FR" sz="2500" dirty="0"/>
              <a:t> a blessing. </a:t>
            </a:r>
          </a:p>
        </p:txBody>
      </p:sp>
    </p:spTree>
    <p:extLst>
      <p:ext uri="{BB962C8B-B14F-4D97-AF65-F5344CB8AC3E}">
        <p14:creationId xmlns:p14="http://schemas.microsoft.com/office/powerpoint/2010/main" xmlns="" val="3634172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3901"/>
            <a:ext cx="8229600" cy="990600"/>
          </a:xfrm>
        </p:spPr>
        <p:txBody>
          <a:bodyPr>
            <a:normAutofit/>
          </a:bodyPr>
          <a:lstStyle/>
          <a:p>
            <a:r>
              <a:rPr lang="fr-FR" sz="2800" b="1" i="1" dirty="0">
                <a:latin typeface="Arial Narrow" panose="020B0606020202030204" pitchFamily="34" charset="0"/>
              </a:rPr>
              <a:t>Communion </a:t>
            </a:r>
            <a:r>
              <a:rPr lang="fr-FR" sz="2800" dirty="0">
                <a:latin typeface="Arial Narrow" panose="020B0606020202030204" pitchFamily="34" charset="0"/>
              </a:rPr>
              <a:t>:</a:t>
            </a:r>
            <a:r>
              <a:rPr lang="fr-FR" sz="2800" b="1" dirty="0">
                <a:latin typeface="Arial Narrow" panose="020B0606020202030204" pitchFamily="34" charset="0"/>
              </a:rPr>
              <a:t> Douce Nuit </a:t>
            </a:r>
            <a:r>
              <a:rPr lang="fr-FR" sz="2800" dirty="0">
                <a:latin typeface="Arial Narrow" panose="020B0606020202030204" pitchFamily="34" charset="0"/>
              </a:rPr>
              <a:t>(1/5)</a:t>
            </a:r>
            <a:endParaRPr lang="en-US" sz="2800" dirty="0">
              <a:latin typeface="Arial Narrow" panose="020B0606020202030204" pitchFamily="34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74645" y="1207674"/>
            <a:ext cx="9069355" cy="4637315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fr-FR" sz="3600" dirty="0">
                <a:latin typeface="Arial" pitchFamily="34" charset="0"/>
                <a:cs typeface="Arial" pitchFamily="34" charset="0"/>
              </a:rPr>
              <a:t>1. Douce nuit, sainte nuit !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>
                <a:latin typeface="Arial" pitchFamily="34" charset="0"/>
                <a:cs typeface="Arial" pitchFamily="34" charset="0"/>
              </a:rPr>
              <a:t>Dans les cieux ! L'astre luit.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>
                <a:latin typeface="Arial" pitchFamily="34" charset="0"/>
                <a:cs typeface="Arial" pitchFamily="34" charset="0"/>
              </a:rPr>
              <a:t>Le mystère annoncé s'accomplit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>
                <a:latin typeface="Arial" pitchFamily="34" charset="0"/>
                <a:cs typeface="Arial" pitchFamily="34" charset="0"/>
              </a:rPr>
              <a:t>Cet enfant sur la paille endormi,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>
                <a:latin typeface="Arial" pitchFamily="34" charset="0"/>
                <a:cs typeface="Arial" pitchFamily="34" charset="0"/>
              </a:rPr>
              <a:t>C'est l'amour infini ! </a:t>
            </a:r>
          </a:p>
        </p:txBody>
      </p:sp>
    </p:spTree>
    <p:extLst>
      <p:ext uri="{BB962C8B-B14F-4D97-AF65-F5344CB8AC3E}">
        <p14:creationId xmlns:p14="http://schemas.microsoft.com/office/powerpoint/2010/main" xmlns="" val="37061698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3901"/>
            <a:ext cx="8229600" cy="990600"/>
          </a:xfrm>
        </p:spPr>
        <p:txBody>
          <a:bodyPr>
            <a:normAutofit/>
          </a:bodyPr>
          <a:lstStyle/>
          <a:p>
            <a:r>
              <a:rPr lang="fr-FR" sz="2800" b="1" i="1" dirty="0">
                <a:latin typeface="Arial Narrow" panose="020B0606020202030204" pitchFamily="34" charset="0"/>
              </a:rPr>
              <a:t>Communion </a:t>
            </a:r>
            <a:r>
              <a:rPr lang="fr-FR" sz="2800" dirty="0">
                <a:latin typeface="Arial Narrow" panose="020B0606020202030204" pitchFamily="34" charset="0"/>
              </a:rPr>
              <a:t>:</a:t>
            </a:r>
            <a:r>
              <a:rPr lang="fr-FR" sz="2800" b="1" dirty="0">
                <a:latin typeface="Arial Narrow" panose="020B0606020202030204" pitchFamily="34" charset="0"/>
              </a:rPr>
              <a:t> Douce Nuit </a:t>
            </a:r>
            <a:r>
              <a:rPr lang="fr-FR" sz="2800" dirty="0">
                <a:latin typeface="Arial Narrow" panose="020B0606020202030204" pitchFamily="34" charset="0"/>
              </a:rPr>
              <a:t>(2/5)</a:t>
            </a:r>
            <a:endParaRPr lang="en-US" sz="2800" dirty="0">
              <a:latin typeface="Arial Narrow" panose="020B0606020202030204" pitchFamily="34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74645" y="1207674"/>
            <a:ext cx="9069355" cy="4637315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fr-FR" sz="3600" dirty="0">
                <a:latin typeface="Arial" pitchFamily="34" charset="0"/>
                <a:cs typeface="Arial" pitchFamily="34" charset="0"/>
              </a:rPr>
              <a:t>2. Saint enfant, doux agneau !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>
                <a:latin typeface="Arial" pitchFamily="34" charset="0"/>
                <a:cs typeface="Arial" pitchFamily="34" charset="0"/>
              </a:rPr>
              <a:t>Qu'il est grand ! Qu'il est beau !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>
                <a:latin typeface="Arial" pitchFamily="34" charset="0"/>
                <a:cs typeface="Arial" pitchFamily="34" charset="0"/>
              </a:rPr>
              <a:t>Entendez résonner les pipeaux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>
                <a:latin typeface="Arial" pitchFamily="34" charset="0"/>
                <a:cs typeface="Arial" pitchFamily="34" charset="0"/>
              </a:rPr>
              <a:t>Des bergers conduisant leurs troupeaux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>
                <a:latin typeface="Arial" pitchFamily="34" charset="0"/>
                <a:cs typeface="Arial" pitchFamily="34" charset="0"/>
              </a:rPr>
              <a:t>Vers son humble berceau ! </a:t>
            </a:r>
          </a:p>
        </p:txBody>
      </p:sp>
    </p:spTree>
    <p:extLst>
      <p:ext uri="{BB962C8B-B14F-4D97-AF65-F5344CB8AC3E}">
        <p14:creationId xmlns:p14="http://schemas.microsoft.com/office/powerpoint/2010/main" xmlns="" val="27849153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3901"/>
            <a:ext cx="8229600" cy="990600"/>
          </a:xfrm>
        </p:spPr>
        <p:txBody>
          <a:bodyPr>
            <a:normAutofit/>
          </a:bodyPr>
          <a:lstStyle/>
          <a:p>
            <a:r>
              <a:rPr lang="fr-FR" sz="2800" b="1" i="1" dirty="0">
                <a:latin typeface="Arial Narrow" panose="020B0606020202030204" pitchFamily="34" charset="0"/>
              </a:rPr>
              <a:t>Communion </a:t>
            </a:r>
            <a:r>
              <a:rPr lang="fr-FR" sz="2800" dirty="0">
                <a:latin typeface="Arial Narrow" panose="020B0606020202030204" pitchFamily="34" charset="0"/>
              </a:rPr>
              <a:t>:</a:t>
            </a:r>
            <a:r>
              <a:rPr lang="fr-FR" sz="2800" b="1" dirty="0">
                <a:latin typeface="Arial Narrow" panose="020B0606020202030204" pitchFamily="34" charset="0"/>
              </a:rPr>
              <a:t> Douce Nuit </a:t>
            </a:r>
            <a:r>
              <a:rPr lang="fr-FR" sz="2800" dirty="0">
                <a:latin typeface="Arial Narrow" panose="020B0606020202030204" pitchFamily="34" charset="0"/>
              </a:rPr>
              <a:t>(3/5)</a:t>
            </a:r>
            <a:endParaRPr lang="en-US" sz="2800" dirty="0">
              <a:latin typeface="Arial Narrow" panose="020B0606020202030204" pitchFamily="34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74645" y="1207674"/>
            <a:ext cx="9069355" cy="4637315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fr-FR" sz="3600" dirty="0">
                <a:latin typeface="Arial" pitchFamily="34" charset="0"/>
                <a:cs typeface="Arial" pitchFamily="34" charset="0"/>
              </a:rPr>
              <a:t>3. C'est vers nous qu'il accourt,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>
                <a:latin typeface="Arial" pitchFamily="34" charset="0"/>
                <a:cs typeface="Arial" pitchFamily="34" charset="0"/>
              </a:rPr>
              <a:t>En un don sans retour !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>
                <a:latin typeface="Arial" pitchFamily="34" charset="0"/>
                <a:cs typeface="Arial" pitchFamily="34" charset="0"/>
              </a:rPr>
              <a:t>De ce monde ignorant de l'amour,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>
                <a:latin typeface="Arial" pitchFamily="34" charset="0"/>
                <a:cs typeface="Arial" pitchFamily="34" charset="0"/>
              </a:rPr>
              <a:t>Où commence aujourd'hui son séjour,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>
                <a:latin typeface="Arial" pitchFamily="34" charset="0"/>
                <a:cs typeface="Arial" pitchFamily="34" charset="0"/>
              </a:rPr>
              <a:t>Qu'il soit Roi pour toujours !</a:t>
            </a:r>
          </a:p>
        </p:txBody>
      </p:sp>
    </p:spTree>
    <p:extLst>
      <p:ext uri="{BB962C8B-B14F-4D97-AF65-F5344CB8AC3E}">
        <p14:creationId xmlns:p14="http://schemas.microsoft.com/office/powerpoint/2010/main" xmlns="" val="36684394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3901"/>
            <a:ext cx="8229600" cy="990600"/>
          </a:xfrm>
        </p:spPr>
        <p:txBody>
          <a:bodyPr>
            <a:normAutofit/>
          </a:bodyPr>
          <a:lstStyle/>
          <a:p>
            <a:r>
              <a:rPr lang="fr-FR" sz="2800" b="1" i="1" dirty="0">
                <a:latin typeface="Arial Narrow" panose="020B0606020202030204" pitchFamily="34" charset="0"/>
              </a:rPr>
              <a:t>Communion </a:t>
            </a:r>
            <a:r>
              <a:rPr lang="fr-FR" sz="2800" dirty="0">
                <a:latin typeface="Arial Narrow" panose="020B0606020202030204" pitchFamily="34" charset="0"/>
              </a:rPr>
              <a:t>:</a:t>
            </a:r>
            <a:r>
              <a:rPr lang="fr-FR" sz="2800" b="1" dirty="0">
                <a:latin typeface="Arial Narrow" panose="020B0606020202030204" pitchFamily="34" charset="0"/>
              </a:rPr>
              <a:t> Douce Nuit </a:t>
            </a:r>
            <a:r>
              <a:rPr lang="fr-FR" sz="2800" dirty="0">
                <a:latin typeface="Arial Narrow" panose="020B0606020202030204" pitchFamily="34" charset="0"/>
              </a:rPr>
              <a:t>(4/5)</a:t>
            </a:r>
            <a:endParaRPr lang="en-US" sz="2800" dirty="0">
              <a:latin typeface="Arial Narrow" panose="020B0606020202030204" pitchFamily="34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74645" y="1207674"/>
            <a:ext cx="9069355" cy="4637315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fr-FR" sz="3600" dirty="0">
                <a:latin typeface="Arial" pitchFamily="34" charset="0"/>
                <a:cs typeface="Arial" pitchFamily="34" charset="0"/>
              </a:rPr>
              <a:t>4. Quel accueil pour un Roi !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>
                <a:latin typeface="Arial" pitchFamily="34" charset="0"/>
                <a:cs typeface="Arial" pitchFamily="34" charset="0"/>
              </a:rPr>
              <a:t>Point d'abri, point de toit !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>
                <a:latin typeface="Arial" pitchFamily="34" charset="0"/>
                <a:cs typeface="Arial" pitchFamily="34" charset="0"/>
              </a:rPr>
              <a:t>Dans sa crèche il grelotte de froid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>
                <a:latin typeface="Arial" pitchFamily="34" charset="0"/>
                <a:cs typeface="Arial" pitchFamily="34" charset="0"/>
              </a:rPr>
              <a:t>Ô pécheur, sans attendre la croix,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>
                <a:latin typeface="Arial" pitchFamily="34" charset="0"/>
                <a:cs typeface="Arial" pitchFamily="34" charset="0"/>
              </a:rPr>
              <a:t>Jésus souffre pour toi !</a:t>
            </a:r>
          </a:p>
        </p:txBody>
      </p:sp>
    </p:spTree>
    <p:extLst>
      <p:ext uri="{BB962C8B-B14F-4D97-AF65-F5344CB8AC3E}">
        <p14:creationId xmlns:p14="http://schemas.microsoft.com/office/powerpoint/2010/main" xmlns="" val="22099145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3901"/>
            <a:ext cx="8229600" cy="990600"/>
          </a:xfrm>
        </p:spPr>
        <p:txBody>
          <a:bodyPr>
            <a:normAutofit/>
          </a:bodyPr>
          <a:lstStyle/>
          <a:p>
            <a:r>
              <a:rPr lang="fr-FR" sz="2800" b="1" i="1" dirty="0">
                <a:latin typeface="Arial Narrow" panose="020B0606020202030204" pitchFamily="34" charset="0"/>
              </a:rPr>
              <a:t>Communion </a:t>
            </a:r>
            <a:r>
              <a:rPr lang="fr-FR" sz="2800" dirty="0">
                <a:latin typeface="Arial Narrow" panose="020B0606020202030204" pitchFamily="34" charset="0"/>
              </a:rPr>
              <a:t>:</a:t>
            </a:r>
            <a:r>
              <a:rPr lang="fr-FR" sz="2800" b="1" dirty="0">
                <a:latin typeface="Arial Narrow" panose="020B0606020202030204" pitchFamily="34" charset="0"/>
              </a:rPr>
              <a:t> Douce Nuit </a:t>
            </a:r>
            <a:r>
              <a:rPr lang="fr-FR" sz="2800" dirty="0">
                <a:latin typeface="Arial Narrow" panose="020B0606020202030204" pitchFamily="34" charset="0"/>
              </a:rPr>
              <a:t>(5/5)</a:t>
            </a:r>
            <a:endParaRPr lang="en-US" sz="2800" dirty="0">
              <a:latin typeface="Arial Narrow" panose="020B0606020202030204" pitchFamily="34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74645" y="1207674"/>
            <a:ext cx="9069355" cy="4637315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fr-FR" sz="3600" dirty="0">
                <a:latin typeface="Arial" pitchFamily="34" charset="0"/>
                <a:cs typeface="Arial" pitchFamily="34" charset="0"/>
              </a:rPr>
              <a:t>5. Paix à tous ! Gloire au ciel !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>
                <a:latin typeface="Arial" pitchFamily="34" charset="0"/>
                <a:cs typeface="Arial" pitchFamily="34" charset="0"/>
              </a:rPr>
              <a:t>Gloire au sein maternel,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>
                <a:latin typeface="Arial" pitchFamily="34" charset="0"/>
                <a:cs typeface="Arial" pitchFamily="34" charset="0"/>
              </a:rPr>
              <a:t>Qui pour nous, en ce jour de Noël,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>
                <a:latin typeface="Arial" pitchFamily="34" charset="0"/>
                <a:cs typeface="Arial" pitchFamily="34" charset="0"/>
              </a:rPr>
              <a:t>Enfanta le Sauveur éternel,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>
                <a:latin typeface="Arial" pitchFamily="34" charset="0"/>
                <a:cs typeface="Arial" pitchFamily="34" charset="0"/>
              </a:rPr>
              <a:t>qu'attendait Israël !</a:t>
            </a:r>
          </a:p>
        </p:txBody>
      </p:sp>
    </p:spTree>
    <p:extLst>
      <p:ext uri="{BB962C8B-B14F-4D97-AF65-F5344CB8AC3E}">
        <p14:creationId xmlns:p14="http://schemas.microsoft.com/office/powerpoint/2010/main" xmlns="" val="26465093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Content Placeholder 2"/>
          <p:cNvSpPr txBox="1">
            <a:spLocks/>
          </p:cNvSpPr>
          <p:nvPr/>
        </p:nvSpPr>
        <p:spPr bwMode="auto">
          <a:xfrm>
            <a:off x="0" y="65088"/>
            <a:ext cx="9144000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fr-FR" sz="2000">
              <a:solidFill>
                <a:schemeClr val="tx1"/>
              </a:solidFill>
              <a:latin typeface="Arial Narrow" pitchFamily="34" charset="0"/>
            </a:endParaRPr>
          </a:p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en-US" sz="200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  <p:pic>
        <p:nvPicPr>
          <p:cNvPr id="2050" name="Picture 2" descr="Sainte famille images libres de droit, photos de Sainte ...">
            <a:extLst>
              <a:ext uri="{FF2B5EF4-FFF2-40B4-BE49-F238E27FC236}">
                <a16:creationId xmlns:a16="http://schemas.microsoft.com/office/drawing/2014/main" xmlns="" id="{BAF1F93D-0087-35C4-0F34-894FE735AD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52683" y="1222895"/>
            <a:ext cx="5300778" cy="4065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096310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50838"/>
            <a:ext cx="7571184" cy="639762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400" b="1" i="1" dirty="0" smtClean="0">
                <a:solidFill>
                  <a:srgbClr val="D2533C"/>
                </a:solidFill>
              </a:rPr>
              <a:t>Entrée: </a:t>
            </a:r>
            <a:r>
              <a:rPr lang="fr-FR" sz="2400" i="1" dirty="0" smtClean="0">
                <a:solidFill>
                  <a:srgbClr val="D2533C"/>
                </a:solidFill>
              </a:rPr>
              <a:t>Dieu nous accueille en sa maison (</a:t>
            </a:r>
            <a:r>
              <a:rPr lang="fr-FR" sz="2400" b="1" i="1" dirty="0">
                <a:solidFill>
                  <a:srgbClr val="D2533C"/>
                </a:solidFill>
              </a:rPr>
              <a:t>2</a:t>
            </a:r>
            <a:r>
              <a:rPr lang="fr-FR" sz="2400" b="1" i="1" dirty="0" smtClean="0">
                <a:solidFill>
                  <a:srgbClr val="D2533C"/>
                </a:solidFill>
              </a:rPr>
              <a:t>/4):</a:t>
            </a: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563885" y="1142975"/>
            <a:ext cx="8256587" cy="408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200" b="1" dirty="0">
                <a:solidFill>
                  <a:schemeClr val="tx1"/>
                </a:solidFill>
              </a:rPr>
              <a:t>Dieu nous accueille en sa </a:t>
            </a:r>
            <a:r>
              <a:rPr lang="fr-FR" sz="3200" b="1" dirty="0" smtClean="0">
                <a:solidFill>
                  <a:schemeClr val="tx1"/>
                </a:solidFill>
              </a:rPr>
              <a:t>maison</a:t>
            </a:r>
          </a:p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Dieu </a:t>
            </a:r>
            <a:r>
              <a:rPr lang="fr-FR" sz="3200" b="1" dirty="0">
                <a:solidFill>
                  <a:schemeClr val="tx1"/>
                </a:solidFill>
              </a:rPr>
              <a:t>nous invite à son festin : </a:t>
            </a:r>
            <a:endParaRPr lang="fr-FR" sz="3200" b="1" dirty="0" smtClean="0">
              <a:solidFill>
                <a:schemeClr val="tx1"/>
              </a:solidFill>
            </a:endParaRPr>
          </a:p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Jour </a:t>
            </a:r>
            <a:r>
              <a:rPr lang="fr-FR" sz="3200" b="1" dirty="0">
                <a:solidFill>
                  <a:schemeClr val="tx1"/>
                </a:solidFill>
              </a:rPr>
              <a:t>d’allégresse et jour de joie ! </a:t>
            </a:r>
            <a:endParaRPr lang="fr-FR" sz="3200" b="1" dirty="0" smtClean="0">
              <a:solidFill>
                <a:schemeClr val="tx1"/>
              </a:solidFill>
            </a:endParaRPr>
          </a:p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Alléluia ! </a:t>
            </a:r>
            <a:endParaRPr lang="fr-FR" sz="3200" b="1" dirty="0">
              <a:solidFill>
                <a:schemeClr val="tx1"/>
              </a:solidFill>
            </a:endParaRPr>
          </a:p>
          <a:p>
            <a:pPr algn="ctr"/>
            <a:endParaRPr lang="fr-FR" sz="3200" dirty="0" smtClean="0">
              <a:solidFill>
                <a:schemeClr val="tx1"/>
              </a:solidFill>
            </a:endParaRPr>
          </a:p>
          <a:p>
            <a:pPr algn="ctr"/>
            <a:r>
              <a:rPr lang="fr-FR" sz="3200" dirty="0">
                <a:solidFill>
                  <a:schemeClr val="tx1"/>
                </a:solidFill>
              </a:rPr>
              <a:t>2</a:t>
            </a:r>
            <a:r>
              <a:rPr lang="fr-FR" sz="3200" dirty="0" smtClean="0">
                <a:solidFill>
                  <a:schemeClr val="tx1"/>
                </a:solidFill>
              </a:rPr>
              <a:t>- </a:t>
            </a:r>
            <a:r>
              <a:rPr lang="fr-FR" sz="3200" dirty="0">
                <a:solidFill>
                  <a:schemeClr val="tx1"/>
                </a:solidFill>
              </a:rPr>
              <a:t>Jérusalem, </a:t>
            </a:r>
            <a:r>
              <a:rPr lang="fr-FR" sz="3200" dirty="0" smtClean="0">
                <a:solidFill>
                  <a:schemeClr val="tx1"/>
                </a:solidFill>
              </a:rPr>
              <a:t>réjouis-toi</a:t>
            </a:r>
          </a:p>
          <a:p>
            <a:pPr algn="ctr"/>
            <a:r>
              <a:rPr lang="fr-FR" sz="3200" dirty="0" smtClean="0">
                <a:solidFill>
                  <a:schemeClr val="tx1"/>
                </a:solidFill>
              </a:rPr>
              <a:t>Car </a:t>
            </a:r>
            <a:r>
              <a:rPr lang="fr-FR" sz="3200" dirty="0">
                <a:solidFill>
                  <a:schemeClr val="tx1"/>
                </a:solidFill>
              </a:rPr>
              <a:t>le Seigneur est avec toi : </a:t>
            </a:r>
            <a:endParaRPr lang="fr-FR" sz="3200" dirty="0" smtClean="0">
              <a:solidFill>
                <a:schemeClr val="tx1"/>
              </a:solidFill>
            </a:endParaRPr>
          </a:p>
          <a:p>
            <a:pPr algn="ctr"/>
            <a:r>
              <a:rPr lang="fr-FR" sz="3200" dirty="0" smtClean="0">
                <a:solidFill>
                  <a:schemeClr val="tx1"/>
                </a:solidFill>
              </a:rPr>
              <a:t>pour </a:t>
            </a:r>
            <a:r>
              <a:rPr lang="fr-FR" sz="3200" dirty="0">
                <a:solidFill>
                  <a:schemeClr val="tx1"/>
                </a:solidFill>
              </a:rPr>
              <a:t>ton bonheur il t’a choisie.</a:t>
            </a:r>
            <a:endParaRPr lang="fr-FR" sz="3200" dirty="0" smtClean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F38442B1-72CE-BD4E-9104-E469D40793C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018395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50838"/>
            <a:ext cx="7571184" cy="639762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400" b="1" i="1" dirty="0" smtClean="0">
                <a:solidFill>
                  <a:srgbClr val="D2533C"/>
                </a:solidFill>
              </a:rPr>
              <a:t>Entrée: </a:t>
            </a:r>
            <a:r>
              <a:rPr lang="fr-FR" sz="2400" i="1" dirty="0">
                <a:solidFill>
                  <a:srgbClr val="D2533C"/>
                </a:solidFill>
              </a:rPr>
              <a:t>Que vive mon âme </a:t>
            </a:r>
            <a:r>
              <a:rPr lang="fr-FR" sz="2400" i="1" dirty="0" smtClean="0">
                <a:solidFill>
                  <a:srgbClr val="D2533C"/>
                </a:solidFill>
              </a:rPr>
              <a:t>à </a:t>
            </a:r>
            <a:r>
              <a:rPr lang="fr-FR" sz="2400" i="1" dirty="0">
                <a:solidFill>
                  <a:srgbClr val="D2533C"/>
                </a:solidFill>
              </a:rPr>
              <a:t>te louer (</a:t>
            </a:r>
            <a:r>
              <a:rPr lang="fr-FR" sz="2400" i="1" dirty="0" smtClean="0">
                <a:solidFill>
                  <a:srgbClr val="D2533C"/>
                </a:solidFill>
              </a:rPr>
              <a:t>1/2)</a:t>
            </a:r>
            <a:endParaRPr lang="fr-FR" sz="2400" i="1" dirty="0" smtClean="0">
              <a:solidFill>
                <a:srgbClr val="D2533C"/>
              </a:solidFill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563885" y="1142975"/>
            <a:ext cx="8256587" cy="408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200" b="1" dirty="0">
                <a:solidFill>
                  <a:schemeClr val="tx1"/>
                </a:solidFill>
              </a:rPr>
              <a:t>Que vive mon âme à te louer </a:t>
            </a:r>
            <a:r>
              <a:rPr lang="fr-FR" sz="3200" b="1" dirty="0" smtClean="0">
                <a:solidFill>
                  <a:schemeClr val="tx1"/>
                </a:solidFill>
              </a:rPr>
              <a:t>!</a:t>
            </a:r>
          </a:p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Tu </a:t>
            </a:r>
            <a:r>
              <a:rPr lang="fr-FR" sz="3200" b="1" dirty="0">
                <a:solidFill>
                  <a:schemeClr val="tx1"/>
                </a:solidFill>
              </a:rPr>
              <a:t>as posé une </a:t>
            </a:r>
            <a:r>
              <a:rPr lang="fr-FR" sz="3200" b="1" dirty="0" smtClean="0">
                <a:solidFill>
                  <a:schemeClr val="tx1"/>
                </a:solidFill>
              </a:rPr>
              <a:t>lampe</a:t>
            </a:r>
          </a:p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Une </a:t>
            </a:r>
            <a:r>
              <a:rPr lang="fr-FR" sz="3200" b="1" dirty="0">
                <a:solidFill>
                  <a:schemeClr val="tx1"/>
                </a:solidFill>
              </a:rPr>
              <a:t>lumière sur ma </a:t>
            </a:r>
            <a:r>
              <a:rPr lang="fr-FR" sz="3200" b="1" dirty="0" smtClean="0">
                <a:solidFill>
                  <a:schemeClr val="tx1"/>
                </a:solidFill>
              </a:rPr>
              <a:t>route</a:t>
            </a:r>
          </a:p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Ta </a:t>
            </a:r>
            <a:r>
              <a:rPr lang="fr-FR" sz="3200" b="1" dirty="0">
                <a:solidFill>
                  <a:schemeClr val="tx1"/>
                </a:solidFill>
              </a:rPr>
              <a:t>parole, Seigneur, ta parole Seigneur ! </a:t>
            </a:r>
          </a:p>
          <a:p>
            <a:pPr algn="ctr"/>
            <a:endParaRPr lang="fr-FR" sz="3200" dirty="0" smtClean="0">
              <a:solidFill>
                <a:schemeClr val="tx1"/>
              </a:solidFill>
            </a:endParaRPr>
          </a:p>
          <a:p>
            <a:pPr algn="ctr"/>
            <a:r>
              <a:rPr lang="fr-FR" sz="3200" dirty="0" smtClean="0">
                <a:solidFill>
                  <a:schemeClr val="tx1"/>
                </a:solidFill>
              </a:rPr>
              <a:t>1- Heureux </a:t>
            </a:r>
            <a:r>
              <a:rPr lang="fr-FR" sz="3200" dirty="0">
                <a:solidFill>
                  <a:schemeClr val="tx1"/>
                </a:solidFill>
              </a:rPr>
              <a:t>ceux qui marchent dans tes voies, Seigneur ! </a:t>
            </a:r>
            <a:endParaRPr lang="fr-FR" sz="3200" dirty="0" smtClean="0">
              <a:solidFill>
                <a:schemeClr val="tx1"/>
              </a:solidFill>
            </a:endParaRPr>
          </a:p>
          <a:p>
            <a:pPr algn="ctr"/>
            <a:r>
              <a:rPr lang="fr-FR" sz="3200" dirty="0" smtClean="0">
                <a:solidFill>
                  <a:schemeClr val="tx1"/>
                </a:solidFill>
              </a:rPr>
              <a:t>De </a:t>
            </a:r>
            <a:r>
              <a:rPr lang="fr-FR" sz="3200" dirty="0">
                <a:solidFill>
                  <a:schemeClr val="tx1"/>
                </a:solidFill>
              </a:rPr>
              <a:t>tout mon cœur je veux garder ta parole </a:t>
            </a:r>
            <a:r>
              <a:rPr lang="fr-FR" sz="3200" dirty="0" smtClean="0">
                <a:solidFill>
                  <a:schemeClr val="tx1"/>
                </a:solidFill>
              </a:rPr>
              <a:t>!</a:t>
            </a:r>
          </a:p>
          <a:p>
            <a:pPr algn="ctr"/>
            <a:r>
              <a:rPr lang="fr-FR" sz="3200" dirty="0" smtClean="0">
                <a:solidFill>
                  <a:schemeClr val="tx1"/>
                </a:solidFill>
              </a:rPr>
              <a:t>Ne </a:t>
            </a:r>
            <a:r>
              <a:rPr lang="fr-FR" sz="3200" dirty="0">
                <a:solidFill>
                  <a:schemeClr val="tx1"/>
                </a:solidFill>
              </a:rPr>
              <a:t>me délaisse pas, Dieu de ma joie </a:t>
            </a:r>
            <a:r>
              <a:rPr lang="fr-FR" sz="3200" dirty="0" smtClean="0">
                <a:solidFill>
                  <a:schemeClr val="tx1"/>
                </a:solidFill>
              </a:rPr>
              <a:t>!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F38442B1-72CE-BD4E-9104-E469D40793C2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50838"/>
            <a:ext cx="7571184" cy="639762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400" b="1" i="1" dirty="0" smtClean="0">
                <a:solidFill>
                  <a:srgbClr val="D2533C"/>
                </a:solidFill>
              </a:rPr>
              <a:t>Entrée: </a:t>
            </a:r>
            <a:r>
              <a:rPr lang="fr-FR" sz="2400" i="1" dirty="0">
                <a:solidFill>
                  <a:srgbClr val="D2533C"/>
                </a:solidFill>
              </a:rPr>
              <a:t>Que vive mon âme </a:t>
            </a:r>
            <a:r>
              <a:rPr lang="fr-FR" sz="2400" i="1" dirty="0" smtClean="0">
                <a:solidFill>
                  <a:srgbClr val="D2533C"/>
                </a:solidFill>
              </a:rPr>
              <a:t>à </a:t>
            </a:r>
            <a:r>
              <a:rPr lang="fr-FR" sz="2400" i="1" dirty="0">
                <a:solidFill>
                  <a:srgbClr val="D2533C"/>
                </a:solidFill>
              </a:rPr>
              <a:t>te louer </a:t>
            </a:r>
            <a:r>
              <a:rPr lang="fr-FR" sz="2400" i="1" dirty="0" smtClean="0">
                <a:solidFill>
                  <a:srgbClr val="D2533C"/>
                </a:solidFill>
              </a:rPr>
              <a:t>(</a:t>
            </a:r>
            <a:r>
              <a:rPr lang="fr-FR" sz="2400" i="1" dirty="0" smtClean="0">
                <a:solidFill>
                  <a:srgbClr val="D2533C"/>
                </a:solidFill>
              </a:rPr>
              <a:t>2/2)</a:t>
            </a:r>
            <a:endParaRPr lang="fr-FR" sz="2400" i="1" dirty="0" smtClean="0">
              <a:solidFill>
                <a:srgbClr val="D2533C"/>
              </a:solidFill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563885" y="1142975"/>
            <a:ext cx="8256587" cy="408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200" b="1" dirty="0">
                <a:solidFill>
                  <a:schemeClr val="tx1"/>
                </a:solidFill>
              </a:rPr>
              <a:t>Que vive mon âme à te louer </a:t>
            </a:r>
            <a:r>
              <a:rPr lang="fr-FR" sz="3200" b="1" dirty="0" smtClean="0">
                <a:solidFill>
                  <a:schemeClr val="tx1"/>
                </a:solidFill>
              </a:rPr>
              <a:t>!</a:t>
            </a:r>
          </a:p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Tu </a:t>
            </a:r>
            <a:r>
              <a:rPr lang="fr-FR" sz="3200" b="1" dirty="0">
                <a:solidFill>
                  <a:schemeClr val="tx1"/>
                </a:solidFill>
              </a:rPr>
              <a:t>as posé une </a:t>
            </a:r>
            <a:r>
              <a:rPr lang="fr-FR" sz="3200" b="1" dirty="0" smtClean="0">
                <a:solidFill>
                  <a:schemeClr val="tx1"/>
                </a:solidFill>
              </a:rPr>
              <a:t>lampe</a:t>
            </a:r>
          </a:p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Une </a:t>
            </a:r>
            <a:r>
              <a:rPr lang="fr-FR" sz="3200" b="1" dirty="0">
                <a:solidFill>
                  <a:schemeClr val="tx1"/>
                </a:solidFill>
              </a:rPr>
              <a:t>lumière sur ma </a:t>
            </a:r>
            <a:r>
              <a:rPr lang="fr-FR" sz="3200" b="1" dirty="0" smtClean="0">
                <a:solidFill>
                  <a:schemeClr val="tx1"/>
                </a:solidFill>
              </a:rPr>
              <a:t>route</a:t>
            </a:r>
          </a:p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Ta </a:t>
            </a:r>
            <a:r>
              <a:rPr lang="fr-FR" sz="3200" b="1" dirty="0">
                <a:solidFill>
                  <a:schemeClr val="tx1"/>
                </a:solidFill>
              </a:rPr>
              <a:t>parole, Seigneur, ta parole Seigneur ! </a:t>
            </a:r>
          </a:p>
          <a:p>
            <a:pPr algn="ctr"/>
            <a:endParaRPr lang="fr-FR" sz="3200" dirty="0" smtClean="0">
              <a:solidFill>
                <a:schemeClr val="tx1"/>
              </a:solidFill>
            </a:endParaRPr>
          </a:p>
          <a:p>
            <a:pPr algn="ctr"/>
            <a:r>
              <a:rPr lang="fr-FR" sz="3200" dirty="0" smtClean="0">
                <a:solidFill>
                  <a:schemeClr val="tx1"/>
                </a:solidFill>
              </a:rPr>
              <a:t>2- </a:t>
            </a:r>
            <a:r>
              <a:rPr lang="fr-FR" sz="3200" dirty="0">
                <a:solidFill>
                  <a:schemeClr val="tx1"/>
                </a:solidFill>
              </a:rPr>
              <a:t>Heureux ceux qui veulent faire ta </a:t>
            </a:r>
            <a:r>
              <a:rPr lang="fr-FR" sz="3200" dirty="0" smtClean="0">
                <a:solidFill>
                  <a:schemeClr val="tx1"/>
                </a:solidFill>
              </a:rPr>
              <a:t>volonté</a:t>
            </a:r>
          </a:p>
          <a:p>
            <a:pPr algn="ctr"/>
            <a:r>
              <a:rPr lang="fr-FR" sz="3200" dirty="0" smtClean="0">
                <a:solidFill>
                  <a:schemeClr val="tx1"/>
                </a:solidFill>
              </a:rPr>
              <a:t>Je </a:t>
            </a:r>
            <a:r>
              <a:rPr lang="fr-FR" sz="3200" dirty="0">
                <a:solidFill>
                  <a:schemeClr val="tx1"/>
                </a:solidFill>
              </a:rPr>
              <a:t>cours sans peur sur la voie de tes préceptes </a:t>
            </a:r>
            <a:endParaRPr lang="fr-FR" sz="3200" dirty="0" smtClean="0">
              <a:solidFill>
                <a:schemeClr val="tx1"/>
              </a:solidFill>
            </a:endParaRPr>
          </a:p>
          <a:p>
            <a:pPr algn="ctr"/>
            <a:r>
              <a:rPr lang="fr-FR" sz="3200" dirty="0" smtClean="0">
                <a:solidFill>
                  <a:schemeClr val="tx1"/>
                </a:solidFill>
              </a:rPr>
              <a:t>Et </a:t>
            </a:r>
            <a:r>
              <a:rPr lang="fr-FR" sz="3200" dirty="0">
                <a:solidFill>
                  <a:schemeClr val="tx1"/>
                </a:solidFill>
              </a:rPr>
              <a:t>mes lèvres publient ta vérité.</a:t>
            </a:r>
            <a:endParaRPr lang="fr-FR" sz="3200" dirty="0" smtClean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F38442B1-72CE-BD4E-9104-E469D40793C2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124720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1050" y="1935163"/>
            <a:ext cx="7772400" cy="1470025"/>
          </a:xfrm>
        </p:spPr>
        <p:txBody>
          <a:bodyPr/>
          <a:lstStyle/>
          <a:p>
            <a:pPr algn="ctr" eaLnBrk="1" hangingPunct="1"/>
            <a:r>
              <a:rPr lang="en-GB" sz="4000" b="1" i="1" cap="none" dirty="0">
                <a:ea typeface="ＭＳ Ｐゴシック" pitchFamily="34" charset="-128"/>
              </a:rPr>
              <a:t>Bon </a:t>
            </a:r>
            <a:r>
              <a:rPr lang="en-GB" sz="4000" b="1" i="1" cap="none" dirty="0" err="1">
                <a:ea typeface="ＭＳ Ｐゴシック" pitchFamily="34" charset="-128"/>
              </a:rPr>
              <a:t>dimanche</a:t>
            </a:r>
            <a:r>
              <a:rPr lang="en-GB" sz="4000" b="1" i="1" cap="none" dirty="0">
                <a:ea typeface="ＭＳ Ｐゴシック" pitchFamily="34" charset="-128"/>
              </a:rPr>
              <a:t> à </a:t>
            </a:r>
            <a:r>
              <a:rPr lang="en-GB" sz="4000" b="1" i="1" cap="none" dirty="0" err="1">
                <a:ea typeface="ＭＳ Ｐゴシック" pitchFamily="34" charset="-128"/>
              </a:rPr>
              <a:t>tous</a:t>
            </a:r>
            <a:r>
              <a:rPr lang="en-GB" sz="4000" b="1" i="1" cap="none" dirty="0">
                <a:ea typeface="ＭＳ Ｐゴシック" pitchFamily="34" charset="-128"/>
              </a:rPr>
              <a:t> !</a:t>
            </a:r>
            <a:endParaRPr lang="en-US" sz="4000" b="1" cap="none" dirty="0">
              <a:latin typeface="Arial Narrow" pitchFamily="34" charset="0"/>
              <a:ea typeface="ＭＳ Ｐゴシック" pitchFamily="34" charset="-12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405188"/>
            <a:ext cx="9144000" cy="185261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fr-FR" sz="3600" b="1" dirty="0"/>
              <a:t> </a:t>
            </a:r>
            <a:r>
              <a:rPr lang="fr-FR" sz="3600" dirty="0"/>
              <a:t/>
            </a:r>
            <a:br>
              <a:rPr lang="fr-FR" sz="3600" dirty="0"/>
            </a:br>
            <a:endParaRPr lang="en-US" sz="3600" dirty="0">
              <a:solidFill>
                <a:srgbClr val="57576E"/>
              </a:solidFill>
              <a:ea typeface="ＭＳ Ｐゴシック" pitchFamily="34" charset="-128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40650" y="5195888"/>
            <a:ext cx="81280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 xmlns:r="http://schemas.openxmlformats.org/officeDocument/2006/relationships"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7031038" y="6308725"/>
            <a:ext cx="2112962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/>
          <a:p>
            <a:pPr algn="r"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800" dirty="0" err="1"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rPr>
              <a:t>Paroisse</a:t>
            </a:r>
            <a:r>
              <a:rPr lang="en-US" sz="1800" dirty="0"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rPr>
              <a:t> St Michel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50838"/>
            <a:ext cx="7571184" cy="639762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400" b="1" i="1" dirty="0" smtClean="0">
                <a:solidFill>
                  <a:srgbClr val="D2533C"/>
                </a:solidFill>
              </a:rPr>
              <a:t>Entrée: </a:t>
            </a:r>
            <a:r>
              <a:rPr lang="fr-FR" sz="2400" i="1" dirty="0" smtClean="0">
                <a:solidFill>
                  <a:srgbClr val="D2533C"/>
                </a:solidFill>
              </a:rPr>
              <a:t>Dieu nous accueille en sa maison (</a:t>
            </a:r>
            <a:r>
              <a:rPr lang="fr-FR" sz="2400" b="1" i="1" dirty="0">
                <a:solidFill>
                  <a:srgbClr val="D2533C"/>
                </a:solidFill>
              </a:rPr>
              <a:t>3</a:t>
            </a:r>
            <a:r>
              <a:rPr lang="fr-FR" sz="2400" b="1" i="1" dirty="0" smtClean="0">
                <a:solidFill>
                  <a:srgbClr val="D2533C"/>
                </a:solidFill>
              </a:rPr>
              <a:t>/4):</a:t>
            </a: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563885" y="1142975"/>
            <a:ext cx="8256587" cy="408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200" b="1" dirty="0">
                <a:solidFill>
                  <a:schemeClr val="tx1"/>
                </a:solidFill>
              </a:rPr>
              <a:t>Dieu nous accueille en sa </a:t>
            </a:r>
            <a:r>
              <a:rPr lang="fr-FR" sz="3200" b="1" dirty="0" smtClean="0">
                <a:solidFill>
                  <a:schemeClr val="tx1"/>
                </a:solidFill>
              </a:rPr>
              <a:t>maison</a:t>
            </a:r>
          </a:p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Dieu </a:t>
            </a:r>
            <a:r>
              <a:rPr lang="fr-FR" sz="3200" b="1" dirty="0">
                <a:solidFill>
                  <a:schemeClr val="tx1"/>
                </a:solidFill>
              </a:rPr>
              <a:t>nous invite à son festin : </a:t>
            </a:r>
            <a:endParaRPr lang="fr-FR" sz="3200" b="1" dirty="0" smtClean="0">
              <a:solidFill>
                <a:schemeClr val="tx1"/>
              </a:solidFill>
            </a:endParaRPr>
          </a:p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Jour </a:t>
            </a:r>
            <a:r>
              <a:rPr lang="fr-FR" sz="3200" b="1" dirty="0">
                <a:solidFill>
                  <a:schemeClr val="tx1"/>
                </a:solidFill>
              </a:rPr>
              <a:t>d’allégresse et jour de joie ! </a:t>
            </a:r>
            <a:endParaRPr lang="fr-FR" sz="3200" b="1" dirty="0" smtClean="0">
              <a:solidFill>
                <a:schemeClr val="tx1"/>
              </a:solidFill>
            </a:endParaRPr>
          </a:p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Alléluia ! </a:t>
            </a:r>
            <a:endParaRPr lang="fr-FR" sz="3200" b="1" dirty="0">
              <a:solidFill>
                <a:schemeClr val="tx1"/>
              </a:solidFill>
            </a:endParaRPr>
          </a:p>
          <a:p>
            <a:pPr algn="ctr"/>
            <a:endParaRPr lang="fr-FR" sz="3200" dirty="0" smtClean="0">
              <a:solidFill>
                <a:schemeClr val="tx1"/>
              </a:solidFill>
            </a:endParaRPr>
          </a:p>
          <a:p>
            <a:pPr algn="ctr"/>
            <a:r>
              <a:rPr lang="fr-FR" sz="3200" dirty="0">
                <a:solidFill>
                  <a:schemeClr val="tx1"/>
                </a:solidFill>
              </a:rPr>
              <a:t>3</a:t>
            </a:r>
            <a:r>
              <a:rPr lang="fr-FR" sz="3200" dirty="0" smtClean="0">
                <a:solidFill>
                  <a:schemeClr val="tx1"/>
                </a:solidFill>
              </a:rPr>
              <a:t>- </a:t>
            </a:r>
            <a:r>
              <a:rPr lang="fr-FR" sz="3200" dirty="0">
                <a:solidFill>
                  <a:schemeClr val="tx1"/>
                </a:solidFill>
              </a:rPr>
              <a:t>Criez de joie pour notre </a:t>
            </a:r>
            <a:r>
              <a:rPr lang="fr-FR" sz="3200" dirty="0" smtClean="0">
                <a:solidFill>
                  <a:schemeClr val="tx1"/>
                </a:solidFill>
              </a:rPr>
              <a:t>Dieu</a:t>
            </a:r>
          </a:p>
          <a:p>
            <a:pPr algn="ctr"/>
            <a:r>
              <a:rPr lang="fr-FR" sz="3200" dirty="0" smtClean="0">
                <a:solidFill>
                  <a:schemeClr val="tx1"/>
                </a:solidFill>
              </a:rPr>
              <a:t>Chantez </a:t>
            </a:r>
            <a:r>
              <a:rPr lang="fr-FR" sz="3200" dirty="0">
                <a:solidFill>
                  <a:schemeClr val="tx1"/>
                </a:solidFill>
              </a:rPr>
              <a:t>pour lui, car il est </a:t>
            </a:r>
            <a:r>
              <a:rPr lang="fr-FR" sz="3200" dirty="0" smtClean="0">
                <a:solidFill>
                  <a:schemeClr val="tx1"/>
                </a:solidFill>
              </a:rPr>
              <a:t>bon</a:t>
            </a:r>
          </a:p>
          <a:p>
            <a:pPr algn="ctr"/>
            <a:r>
              <a:rPr lang="fr-FR" sz="3200" dirty="0" smtClean="0">
                <a:solidFill>
                  <a:schemeClr val="tx1"/>
                </a:solidFill>
              </a:rPr>
              <a:t>car </a:t>
            </a:r>
            <a:r>
              <a:rPr lang="fr-FR" sz="3200" dirty="0">
                <a:solidFill>
                  <a:schemeClr val="tx1"/>
                </a:solidFill>
              </a:rPr>
              <a:t>éternel est son amour.</a:t>
            </a:r>
            <a:endParaRPr lang="fr-FR" sz="3200" dirty="0" smtClean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F38442B1-72CE-BD4E-9104-E469D40793C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44581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Content Placeholder 2"/>
          <p:cNvSpPr txBox="1">
            <a:spLocks/>
          </p:cNvSpPr>
          <p:nvPr/>
        </p:nvSpPr>
        <p:spPr bwMode="auto">
          <a:xfrm>
            <a:off x="0" y="65088"/>
            <a:ext cx="9144000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fr-FR" sz="2000">
              <a:solidFill>
                <a:schemeClr val="tx1"/>
              </a:solidFill>
              <a:latin typeface="Arial Narrow" pitchFamily="34" charset="0"/>
            </a:endParaRPr>
          </a:p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en-US" sz="200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  <p:pic>
        <p:nvPicPr>
          <p:cNvPr id="2050" name="Picture 2" descr="Sainte famille images libres de droit, photos de Sainte ...">
            <a:extLst>
              <a:ext uri="{FF2B5EF4-FFF2-40B4-BE49-F238E27FC236}">
                <a16:creationId xmlns:a16="http://schemas.microsoft.com/office/drawing/2014/main" xmlns="" id="{BAF1F93D-0087-35C4-0F34-894FE735AD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52683" y="1222895"/>
            <a:ext cx="5300778" cy="4065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98826"/>
            <a:ext cx="8229600" cy="648494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i="1" dirty="0" err="1">
                <a:solidFill>
                  <a:srgbClr val="D2533C"/>
                </a:solidFill>
              </a:rPr>
              <a:t>Kyrié</a:t>
            </a:r>
            <a:r>
              <a:rPr lang="en-US" sz="2400" b="1" i="1" dirty="0">
                <a:solidFill>
                  <a:srgbClr val="D2533C"/>
                </a:solidFill>
              </a:rPr>
              <a:t>: </a:t>
            </a:r>
            <a:r>
              <a:rPr lang="en-US" sz="2400" i="1" dirty="0">
                <a:solidFill>
                  <a:srgbClr val="D2533C"/>
                </a:solidFill>
              </a:rPr>
              <a:t>Messe de Saint Jean</a:t>
            </a: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827584" y="1124744"/>
            <a:ext cx="7803580" cy="468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3400" dirty="0">
                <a:solidFill>
                  <a:srgbClr val="292934"/>
                </a:solidFill>
                <a:cs typeface="Arial Unicode MS" charset="0"/>
              </a:rPr>
              <a:t>Kyrie eleison </a:t>
            </a:r>
            <a:r>
              <a:rPr lang="en-US" sz="3400" dirty="0" err="1">
                <a:solidFill>
                  <a:srgbClr val="292934"/>
                </a:solidFill>
                <a:cs typeface="Arial Unicode MS" charset="0"/>
              </a:rPr>
              <a:t>eleison</a:t>
            </a:r>
            <a:endParaRPr lang="en-US" sz="3400" dirty="0">
              <a:solidFill>
                <a:srgbClr val="292934"/>
              </a:solidFill>
              <a:cs typeface="Arial Unicode MS" charset="0"/>
            </a:endParaRP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3400" dirty="0">
                <a:solidFill>
                  <a:srgbClr val="292934"/>
                </a:solidFill>
                <a:cs typeface="Arial Unicode MS" charset="0"/>
              </a:rPr>
              <a:t>Kyrie eleison Kyrie eleison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3400" dirty="0">
              <a:solidFill>
                <a:srgbClr val="292934"/>
              </a:solidFill>
              <a:cs typeface="Arial Unicode MS" charset="0"/>
            </a:endParaRP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3400" dirty="0" err="1">
                <a:solidFill>
                  <a:srgbClr val="292934"/>
                </a:solidFill>
                <a:cs typeface="Arial Unicode MS" charset="0"/>
              </a:rPr>
              <a:t>Christe</a:t>
            </a:r>
            <a:r>
              <a:rPr lang="en-US" sz="3400" dirty="0">
                <a:solidFill>
                  <a:srgbClr val="292934"/>
                </a:solidFill>
                <a:cs typeface="Arial Unicode MS" charset="0"/>
              </a:rPr>
              <a:t> eleison </a:t>
            </a:r>
            <a:r>
              <a:rPr lang="en-US" sz="3400" dirty="0" err="1">
                <a:solidFill>
                  <a:srgbClr val="292934"/>
                </a:solidFill>
                <a:cs typeface="Arial Unicode MS" charset="0"/>
              </a:rPr>
              <a:t>eleison</a:t>
            </a:r>
            <a:endParaRPr lang="en-US" sz="3400" dirty="0">
              <a:solidFill>
                <a:srgbClr val="292934"/>
              </a:solidFill>
              <a:cs typeface="Arial Unicode MS" charset="0"/>
            </a:endParaRP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3400" dirty="0" err="1">
                <a:solidFill>
                  <a:srgbClr val="292934"/>
                </a:solidFill>
                <a:cs typeface="Arial Unicode MS" charset="0"/>
              </a:rPr>
              <a:t>Christe</a:t>
            </a:r>
            <a:r>
              <a:rPr lang="en-US" sz="3400" dirty="0">
                <a:solidFill>
                  <a:srgbClr val="292934"/>
                </a:solidFill>
                <a:cs typeface="Arial Unicode MS" charset="0"/>
              </a:rPr>
              <a:t> eleison </a:t>
            </a:r>
            <a:r>
              <a:rPr lang="en-US" sz="3400" dirty="0" err="1">
                <a:solidFill>
                  <a:srgbClr val="292934"/>
                </a:solidFill>
                <a:cs typeface="Arial Unicode MS" charset="0"/>
              </a:rPr>
              <a:t>Christe</a:t>
            </a:r>
            <a:r>
              <a:rPr lang="en-US" sz="3400" dirty="0">
                <a:solidFill>
                  <a:srgbClr val="292934"/>
                </a:solidFill>
                <a:cs typeface="Arial Unicode MS" charset="0"/>
              </a:rPr>
              <a:t> eleison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3400" dirty="0">
              <a:solidFill>
                <a:srgbClr val="292934"/>
              </a:solidFill>
              <a:cs typeface="Arial Unicode MS" charset="0"/>
            </a:endParaRP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3400" dirty="0">
                <a:solidFill>
                  <a:srgbClr val="292934"/>
                </a:solidFill>
                <a:cs typeface="Arial Unicode MS" charset="0"/>
              </a:rPr>
              <a:t>Kyrie eleison </a:t>
            </a:r>
            <a:r>
              <a:rPr lang="en-US" sz="3400" dirty="0" err="1">
                <a:solidFill>
                  <a:srgbClr val="292934"/>
                </a:solidFill>
                <a:cs typeface="Arial Unicode MS" charset="0"/>
              </a:rPr>
              <a:t>eleison</a:t>
            </a:r>
            <a:endParaRPr lang="en-US" sz="3400" dirty="0">
              <a:solidFill>
                <a:srgbClr val="292934"/>
              </a:solidFill>
              <a:cs typeface="Arial Unicode MS" charset="0"/>
            </a:endParaRP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3400" dirty="0">
                <a:solidFill>
                  <a:srgbClr val="292934"/>
                </a:solidFill>
                <a:cs typeface="Arial Unicode MS" charset="0"/>
              </a:rPr>
              <a:t>Kyrie eleison Kyrie eleison</a:t>
            </a:r>
          </a:p>
        </p:txBody>
      </p:sp>
    </p:spTree>
    <p:extLst>
      <p:ext uri="{BB962C8B-B14F-4D97-AF65-F5344CB8AC3E}">
        <p14:creationId xmlns:p14="http://schemas.microsoft.com/office/powerpoint/2010/main" xmlns="" val="5861186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395288" y="350838"/>
            <a:ext cx="8229600" cy="485775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i="1" dirty="0">
                <a:solidFill>
                  <a:srgbClr val="D2533C"/>
                </a:solidFill>
              </a:rPr>
              <a:t>Gloria: </a:t>
            </a:r>
            <a:r>
              <a:rPr lang="en-US" sz="2400" i="1" dirty="0">
                <a:solidFill>
                  <a:srgbClr val="D2533C"/>
                </a:solidFill>
              </a:rPr>
              <a:t>Gloire a Dieu dans le </a:t>
            </a:r>
            <a:r>
              <a:rPr lang="en-US" sz="2400" i="1" dirty="0" err="1">
                <a:solidFill>
                  <a:srgbClr val="D2533C"/>
                </a:solidFill>
              </a:rPr>
              <a:t>ciel</a:t>
            </a:r>
            <a:r>
              <a:rPr lang="en-US" sz="2400" i="1" dirty="0">
                <a:solidFill>
                  <a:srgbClr val="D2533C"/>
                </a:solidFill>
              </a:rPr>
              <a:t> (1/3) </a:t>
            </a: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395288" y="836612"/>
            <a:ext cx="8641208" cy="57607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b="1" dirty="0">
                <a:solidFill>
                  <a:srgbClr val="292934"/>
                </a:solidFill>
                <a:cs typeface="Arial Unicode MS" charset="0"/>
              </a:rPr>
              <a:t>Gloire à Dieu dans le ciel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b="1" dirty="0">
                <a:solidFill>
                  <a:srgbClr val="292934"/>
                </a:solidFill>
                <a:cs typeface="Arial Unicode MS" charset="0"/>
              </a:rPr>
              <a:t>Grande paix sur la Terre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b="1" dirty="0">
                <a:solidFill>
                  <a:srgbClr val="292934"/>
                </a:solidFill>
                <a:cs typeface="Arial Unicode MS" charset="0"/>
              </a:rPr>
              <a:t>Gloire à Dieu dans le ciel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b="1" dirty="0">
                <a:solidFill>
                  <a:srgbClr val="292934"/>
                </a:solidFill>
                <a:cs typeface="Arial Unicode MS" charset="0"/>
              </a:rPr>
              <a:t>Grande paix sur la Terre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fr-FR" sz="3000" b="1" dirty="0">
              <a:solidFill>
                <a:srgbClr val="292934"/>
              </a:solidFill>
              <a:cs typeface="Arial Unicode MS" charset="0"/>
            </a:endParaRP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dirty="0">
                <a:solidFill>
                  <a:srgbClr val="292934"/>
                </a:solidFill>
                <a:cs typeface="Arial Unicode MS" charset="0"/>
              </a:rPr>
              <a:t>Nous te louons, nous te bénissons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dirty="0">
                <a:solidFill>
                  <a:srgbClr val="292934"/>
                </a:solidFill>
                <a:cs typeface="Arial Unicode MS" charset="0"/>
              </a:rPr>
              <a:t>Nous t'adorons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dirty="0">
                <a:solidFill>
                  <a:srgbClr val="292934"/>
                </a:solidFill>
                <a:cs typeface="Arial Unicode MS" charset="0"/>
              </a:rPr>
              <a:t>Nous te glorifions, nous te rendons grâce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dirty="0">
                <a:solidFill>
                  <a:srgbClr val="292934"/>
                </a:solidFill>
                <a:cs typeface="Arial Unicode MS" charset="0"/>
              </a:rPr>
              <a:t>Pour ton immense gloire</a:t>
            </a:r>
            <a:endParaRPr lang="en-US" sz="3000" dirty="0">
              <a:solidFill>
                <a:srgbClr val="292934"/>
              </a:solidFill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65918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395288" y="350838"/>
            <a:ext cx="8229600" cy="485775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i="1" dirty="0">
                <a:solidFill>
                  <a:srgbClr val="D2533C"/>
                </a:solidFill>
              </a:rPr>
              <a:t>Gloria: </a:t>
            </a:r>
            <a:r>
              <a:rPr lang="en-US" sz="2400" i="1" dirty="0">
                <a:solidFill>
                  <a:srgbClr val="D2533C"/>
                </a:solidFill>
              </a:rPr>
              <a:t>Gloire a Dieu dans le </a:t>
            </a:r>
            <a:r>
              <a:rPr lang="en-US" sz="2400" i="1" dirty="0" err="1">
                <a:solidFill>
                  <a:srgbClr val="D2533C"/>
                </a:solidFill>
              </a:rPr>
              <a:t>ciel</a:t>
            </a:r>
            <a:r>
              <a:rPr lang="en-US" sz="2400" i="1" dirty="0">
                <a:solidFill>
                  <a:srgbClr val="D2533C"/>
                </a:solidFill>
              </a:rPr>
              <a:t> (2/3) </a:t>
            </a: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395288" y="836612"/>
            <a:ext cx="8641208" cy="57607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b="1" dirty="0">
                <a:solidFill>
                  <a:srgbClr val="292934"/>
                </a:solidFill>
                <a:cs typeface="Arial Unicode MS" charset="0"/>
              </a:rPr>
              <a:t>Gloire à Dieu dans le ciel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b="1" dirty="0">
                <a:solidFill>
                  <a:srgbClr val="292934"/>
                </a:solidFill>
                <a:cs typeface="Arial Unicode MS" charset="0"/>
              </a:rPr>
              <a:t>Grande paix sur la Terre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b="1" dirty="0">
                <a:solidFill>
                  <a:srgbClr val="292934"/>
                </a:solidFill>
                <a:cs typeface="Arial Unicode MS" charset="0"/>
              </a:rPr>
              <a:t>Gloire à Dieu dans le ciel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b="1" dirty="0">
                <a:solidFill>
                  <a:srgbClr val="292934"/>
                </a:solidFill>
                <a:cs typeface="Arial Unicode MS" charset="0"/>
              </a:rPr>
              <a:t>Grande paix sur la Terre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fr-FR" sz="3000" b="1" dirty="0">
              <a:solidFill>
                <a:srgbClr val="292934"/>
              </a:solidFill>
              <a:cs typeface="Arial Unicode MS" charset="0"/>
            </a:endParaRP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dirty="0">
                <a:solidFill>
                  <a:srgbClr val="292934"/>
                </a:solidFill>
                <a:cs typeface="Arial Unicode MS" charset="0"/>
              </a:rPr>
              <a:t>Seigneur Dieu, le roi du ciel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dirty="0">
                <a:solidFill>
                  <a:srgbClr val="292934"/>
                </a:solidFill>
                <a:cs typeface="Arial Unicode MS" charset="0"/>
              </a:rPr>
              <a:t>Le père tout puissant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dirty="0">
                <a:solidFill>
                  <a:srgbClr val="292934"/>
                </a:solidFill>
                <a:cs typeface="Arial Unicode MS" charset="0"/>
              </a:rPr>
              <a:t>Seigneur Dieu, agneau de Dieu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dirty="0">
                <a:solidFill>
                  <a:srgbClr val="292934"/>
                </a:solidFill>
                <a:cs typeface="Arial Unicode MS" charset="0"/>
              </a:rPr>
              <a:t>Le fils du père</a:t>
            </a:r>
            <a:endParaRPr lang="en-US" sz="3000" dirty="0">
              <a:solidFill>
                <a:srgbClr val="292934"/>
              </a:solidFill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817537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395288" y="350838"/>
            <a:ext cx="8229600" cy="485775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i="1" dirty="0">
                <a:solidFill>
                  <a:srgbClr val="D2533C"/>
                </a:solidFill>
              </a:rPr>
              <a:t>Gloria: </a:t>
            </a:r>
            <a:r>
              <a:rPr lang="en-US" sz="2400" i="1" dirty="0">
                <a:solidFill>
                  <a:srgbClr val="D2533C"/>
                </a:solidFill>
              </a:rPr>
              <a:t>Gloire a Dieu dans le </a:t>
            </a:r>
            <a:r>
              <a:rPr lang="en-US" sz="2400" i="1" dirty="0" err="1">
                <a:solidFill>
                  <a:srgbClr val="D2533C"/>
                </a:solidFill>
              </a:rPr>
              <a:t>ciel</a:t>
            </a:r>
            <a:r>
              <a:rPr lang="en-US" sz="2400" i="1" dirty="0">
                <a:solidFill>
                  <a:srgbClr val="D2533C"/>
                </a:solidFill>
              </a:rPr>
              <a:t> (2/3) </a:t>
            </a: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395288" y="836612"/>
            <a:ext cx="8641208" cy="57607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b="1" dirty="0">
                <a:solidFill>
                  <a:srgbClr val="292934"/>
                </a:solidFill>
                <a:cs typeface="Arial Unicode MS" charset="0"/>
              </a:rPr>
              <a:t>Gloire à Dieu dans le ciel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b="1" dirty="0">
                <a:solidFill>
                  <a:srgbClr val="292934"/>
                </a:solidFill>
                <a:cs typeface="Arial Unicode MS" charset="0"/>
              </a:rPr>
              <a:t>Grande paix sur la Terre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b="1" dirty="0">
                <a:solidFill>
                  <a:srgbClr val="292934"/>
                </a:solidFill>
                <a:cs typeface="Arial Unicode MS" charset="0"/>
              </a:rPr>
              <a:t>Gloire à Dieu dans le ciel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b="1" dirty="0">
                <a:solidFill>
                  <a:srgbClr val="292934"/>
                </a:solidFill>
                <a:cs typeface="Arial Unicode MS" charset="0"/>
              </a:rPr>
              <a:t>Grande paix sur la Terre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fr-FR" sz="3000" b="1" dirty="0">
              <a:solidFill>
                <a:srgbClr val="292934"/>
              </a:solidFill>
              <a:cs typeface="Arial Unicode MS" charset="0"/>
            </a:endParaRP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dirty="0">
                <a:solidFill>
                  <a:srgbClr val="292934"/>
                </a:solidFill>
                <a:cs typeface="Arial Unicode MS" charset="0"/>
              </a:rPr>
              <a:t>Le seul saint, le seul seigneur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dirty="0">
                <a:solidFill>
                  <a:srgbClr val="292934"/>
                </a:solidFill>
                <a:cs typeface="Arial Unicode MS" charset="0"/>
              </a:rPr>
              <a:t>Le seul très-haut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dirty="0">
                <a:solidFill>
                  <a:srgbClr val="292934"/>
                </a:solidFill>
                <a:cs typeface="Arial Unicode MS" charset="0"/>
              </a:rPr>
              <a:t>Jésus-Christ, avec l'esprit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dirty="0">
                <a:solidFill>
                  <a:srgbClr val="292934"/>
                </a:solidFill>
                <a:cs typeface="Arial Unicode MS" charset="0"/>
              </a:rPr>
              <a:t>Dans la gloire du père</a:t>
            </a:r>
            <a:endParaRPr lang="en-US" sz="3000" dirty="0">
              <a:solidFill>
                <a:srgbClr val="292934"/>
              </a:solidFill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213544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1697</TotalTime>
  <Words>1167</Words>
  <Application>Microsoft Office PowerPoint</Application>
  <PresentationFormat>On-screen Show (4:3)</PresentationFormat>
  <Paragraphs>266</Paragraphs>
  <Slides>32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Clarity</vt:lpstr>
      <vt:lpstr>Dimanche 31 Decembre 2023</vt:lpstr>
      <vt:lpstr>Entrée: Dieu nous accueille en sa maison (1/4):</vt:lpstr>
      <vt:lpstr>Entrée: Dieu nous accueille en sa maison (2/4):</vt:lpstr>
      <vt:lpstr>Entrée: Dieu nous accueille en sa maison (3/4):</vt:lpstr>
      <vt:lpstr>Slide 5</vt:lpstr>
      <vt:lpstr>Kyrié: Messe de Saint Jean</vt:lpstr>
      <vt:lpstr>Gloria: Gloire a Dieu dans le ciel (1/3) </vt:lpstr>
      <vt:lpstr>Gloria: Gloire a Dieu dans le ciel (2/3) </vt:lpstr>
      <vt:lpstr>Gloria: Gloire a Dieu dans le ciel (2/3) </vt:lpstr>
      <vt:lpstr>Slide 10</vt:lpstr>
      <vt:lpstr>LITURGIE DE LA PAROLE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Communion : Douce Nuit (1/5)</vt:lpstr>
      <vt:lpstr>Communion : Douce Nuit (2/5)</vt:lpstr>
      <vt:lpstr>Communion : Douce Nuit (3/5)</vt:lpstr>
      <vt:lpstr>Communion : Douce Nuit (4/5)</vt:lpstr>
      <vt:lpstr>Communion : Douce Nuit (5/5)</vt:lpstr>
      <vt:lpstr>Slide 29</vt:lpstr>
      <vt:lpstr>Entrée: Que vive mon âme à te louer (1/2)</vt:lpstr>
      <vt:lpstr>Entrée: Que vive mon âme à te louer (2/2)</vt:lpstr>
      <vt:lpstr>Bon dimanche à tous 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Programme des Chants de Messe  25 Sept 2016</dc:title>
  <dc:creator>Sati Sai</dc:creator>
  <cp:lastModifiedBy>Matthieu .</cp:lastModifiedBy>
  <cp:revision>260</cp:revision>
  <dcterms:created xsi:type="dcterms:W3CDTF">2016-09-24T10:23:28Z</dcterms:created>
  <dcterms:modified xsi:type="dcterms:W3CDTF">2023-12-30T14:16:39Z</dcterms:modified>
</cp:coreProperties>
</file>